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2" r:id="rId2"/>
  </p:sldMasterIdLst>
  <p:notesMasterIdLst>
    <p:notesMasterId r:id="rId14"/>
  </p:notesMasterIdLst>
  <p:handoutMasterIdLst>
    <p:handoutMasterId r:id="rId15"/>
  </p:handoutMasterIdLst>
  <p:sldIdLst>
    <p:sldId id="283" r:id="rId3"/>
    <p:sldId id="365" r:id="rId4"/>
    <p:sldId id="380" r:id="rId5"/>
    <p:sldId id="361" r:id="rId6"/>
    <p:sldId id="364" r:id="rId7"/>
    <p:sldId id="368" r:id="rId8"/>
    <p:sldId id="370" r:id="rId9"/>
    <p:sldId id="372" r:id="rId10"/>
    <p:sldId id="374" r:id="rId11"/>
    <p:sldId id="376" r:id="rId12"/>
    <p:sldId id="381" r:id="rId13"/>
  </p:sldIdLst>
  <p:sldSz cx="9144000" cy="6858000" type="screen4x3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26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80F0F"/>
    <a:srgbClr val="D5240F"/>
    <a:srgbClr val="FFD228"/>
    <a:srgbClr val="ECEBE8"/>
    <a:srgbClr val="D0CBC1"/>
    <a:srgbClr val="999999"/>
    <a:srgbClr val="A7978D"/>
    <a:srgbClr val="6C6B62"/>
    <a:srgbClr val="C76223"/>
    <a:srgbClr val="B80F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1" autoAdjust="0"/>
    <p:restoredTop sz="91357" autoAdjust="0"/>
  </p:normalViewPr>
  <p:slideViewPr>
    <p:cSldViewPr snapToGrid="0">
      <p:cViewPr varScale="1">
        <p:scale>
          <a:sx n="106" d="100"/>
          <a:sy n="106" d="100"/>
        </p:scale>
        <p:origin x="-1764" y="-90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notesViewPr>
    <p:cSldViewPr snapToGrid="0">
      <p:cViewPr varScale="1">
        <p:scale>
          <a:sx n="78" d="100"/>
          <a:sy n="78" d="100"/>
        </p:scale>
        <p:origin x="-3366" y="-108"/>
      </p:cViewPr>
      <p:guideLst>
        <p:guide orient="horz" pos="3130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BDDE0-7C51-420A-B010-CBAE5819585D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EEAA0453-E8FD-4FE7-8E40-190F454C575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1600" dirty="0" err="1"/>
            <a:t>Консультування</a:t>
          </a:r>
          <a:r>
            <a:rPr lang="ru-RU" sz="1600" dirty="0"/>
            <a:t> </a:t>
          </a:r>
          <a:r>
            <a:rPr lang="ru-RU" sz="1600" dirty="0" err="1"/>
            <a:t>підприємств</a:t>
          </a:r>
          <a:r>
            <a:rPr lang="ru-RU" sz="1600" dirty="0"/>
            <a:t> </a:t>
          </a:r>
          <a:r>
            <a:rPr lang="ru-RU" sz="1600" dirty="0" err="1"/>
            <a:t>щодо</a:t>
          </a:r>
          <a:r>
            <a:rPr lang="ru-RU" sz="1600" dirty="0"/>
            <a:t> енергоефективност</a:t>
          </a:r>
          <a:r>
            <a:rPr lang="uk-UA" sz="1600" dirty="0"/>
            <a:t>і</a:t>
          </a:r>
          <a:endParaRPr lang="de-DE" sz="1600" dirty="0"/>
        </a:p>
      </dgm:t>
    </dgm:pt>
    <dgm:pt modelId="{30F1BE2A-1483-4FEC-9FA9-B2972B167FA4}" type="parTrans" cxnId="{77EDD77A-E884-4ADD-96BD-C2C821060524}">
      <dgm:prSet/>
      <dgm:spPr/>
      <dgm:t>
        <a:bodyPr/>
        <a:lstStyle/>
        <a:p>
          <a:endParaRPr lang="de-DE"/>
        </a:p>
      </dgm:t>
    </dgm:pt>
    <dgm:pt modelId="{243825B6-E783-4FFE-862C-0B3EAE9AF2AD}" type="sibTrans" cxnId="{77EDD77A-E884-4ADD-96BD-C2C821060524}">
      <dgm:prSet/>
      <dgm:spPr/>
      <dgm:t>
        <a:bodyPr/>
        <a:lstStyle/>
        <a:p>
          <a:endParaRPr lang="de-DE"/>
        </a:p>
      </dgm:t>
    </dgm:pt>
    <dgm:pt modelId="{B4F4B4BA-90D6-4FBE-B64C-FE823990344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uk-UA" sz="1600" dirty="0"/>
            <a:t>Пілотний проект ЕЕ забудова</a:t>
          </a:r>
          <a:endParaRPr lang="de-DE" sz="1600" dirty="0"/>
        </a:p>
      </dgm:t>
    </dgm:pt>
    <dgm:pt modelId="{1BA09273-7183-4F4A-A220-4D3BACE792CD}" type="parTrans" cxnId="{FE0B76E7-D52A-4657-9C4F-275512D28585}">
      <dgm:prSet/>
      <dgm:spPr/>
      <dgm:t>
        <a:bodyPr/>
        <a:lstStyle/>
        <a:p>
          <a:endParaRPr lang="de-DE"/>
        </a:p>
      </dgm:t>
    </dgm:pt>
    <dgm:pt modelId="{9289A327-D6A6-4C6B-9ABC-74FF8C9A5F36}" type="sibTrans" cxnId="{FE0B76E7-D52A-4657-9C4F-275512D28585}">
      <dgm:prSet/>
      <dgm:spPr/>
      <dgm:t>
        <a:bodyPr/>
        <a:lstStyle/>
        <a:p>
          <a:endParaRPr lang="de-DE"/>
        </a:p>
      </dgm:t>
    </dgm:pt>
    <dgm:pt modelId="{7FA64D9F-8D76-4F48-9F4D-66826365FF4B}" type="pres">
      <dgm:prSet presAssocID="{4AABDDE0-7C51-420A-B010-CBAE5819585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781A2-F54D-4AC6-8A87-A77CEF8C3E7D}" type="pres">
      <dgm:prSet presAssocID="{4AABDDE0-7C51-420A-B010-CBAE5819585D}" presName="cycle" presStyleCnt="0"/>
      <dgm:spPr/>
    </dgm:pt>
    <dgm:pt modelId="{B45B1CFA-2A8F-4C29-93BC-5D051B05FF9E}" type="pres">
      <dgm:prSet presAssocID="{4AABDDE0-7C51-420A-B010-CBAE5819585D}" presName="centerShape" presStyleCnt="0"/>
      <dgm:spPr/>
    </dgm:pt>
    <dgm:pt modelId="{B59C4AFA-1023-4BF2-B8ED-4FD9090466D8}" type="pres">
      <dgm:prSet presAssocID="{4AABDDE0-7C51-420A-B010-CBAE5819585D}" presName="connSite" presStyleLbl="node1" presStyleIdx="0" presStyleCnt="3"/>
      <dgm:spPr/>
    </dgm:pt>
    <dgm:pt modelId="{1C089E5B-1211-43A6-8E0D-F2E1B597A34B}" type="pres">
      <dgm:prSet presAssocID="{4AABDDE0-7C51-420A-B010-CBAE5819585D}" presName="visible" presStyleLbl="node1" presStyleIdx="0" presStyleCnt="3" custScaleX="72467" custScaleY="67135"/>
      <dgm:spPr>
        <a:solidFill>
          <a:schemeClr val="bg1">
            <a:lumMod val="50000"/>
          </a:schemeClr>
        </a:solidFill>
      </dgm:spPr>
    </dgm:pt>
    <dgm:pt modelId="{B29964BB-0CA0-4096-90FC-E619A07C546E}" type="pres">
      <dgm:prSet presAssocID="{30F1BE2A-1483-4FEC-9FA9-B2972B167FA4}" presName="Name25" presStyleLbl="parChTrans1D1" presStyleIdx="0" presStyleCnt="2"/>
      <dgm:spPr/>
      <dgm:t>
        <a:bodyPr/>
        <a:lstStyle/>
        <a:p>
          <a:endParaRPr lang="ru-RU"/>
        </a:p>
      </dgm:t>
    </dgm:pt>
    <dgm:pt modelId="{399794D2-62FF-4037-B6B2-495C1ABE3B2D}" type="pres">
      <dgm:prSet presAssocID="{EEAA0453-E8FD-4FE7-8E40-190F454C5755}" presName="node" presStyleCnt="0"/>
      <dgm:spPr/>
    </dgm:pt>
    <dgm:pt modelId="{32845CC8-2759-446A-9046-FAC2C9B2E80A}" type="pres">
      <dgm:prSet presAssocID="{EEAA0453-E8FD-4FE7-8E40-190F454C5755}" presName="parentNode" presStyleLbl="node1" presStyleIdx="1" presStyleCnt="3" custScaleX="160185" custScaleY="88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3AEBF-0587-4932-AE5F-84F82BCE9506}" type="pres">
      <dgm:prSet presAssocID="{EEAA0453-E8FD-4FE7-8E40-190F454C5755}" presName="childNode" presStyleLbl="revTx" presStyleIdx="0" presStyleCnt="0">
        <dgm:presLayoutVars>
          <dgm:bulletEnabled val="1"/>
        </dgm:presLayoutVars>
      </dgm:prSet>
      <dgm:spPr/>
    </dgm:pt>
    <dgm:pt modelId="{688D65DF-1797-42C9-93F4-EAC6EEC6D52D}" type="pres">
      <dgm:prSet presAssocID="{1BA09273-7183-4F4A-A220-4D3BACE792CD}" presName="Name25" presStyleLbl="parChTrans1D1" presStyleIdx="1" presStyleCnt="2"/>
      <dgm:spPr/>
      <dgm:t>
        <a:bodyPr/>
        <a:lstStyle/>
        <a:p>
          <a:endParaRPr lang="ru-RU"/>
        </a:p>
      </dgm:t>
    </dgm:pt>
    <dgm:pt modelId="{CDD7330E-49D5-4C4C-B738-F2EF570F93B9}" type="pres">
      <dgm:prSet presAssocID="{B4F4B4BA-90D6-4FBE-B64C-FE823990344F}" presName="node" presStyleCnt="0"/>
      <dgm:spPr/>
    </dgm:pt>
    <dgm:pt modelId="{38E86E61-0BCF-4380-B2C1-FC320FD1FC2A}" type="pres">
      <dgm:prSet presAssocID="{B4F4B4BA-90D6-4FBE-B64C-FE823990344F}" presName="parentNode" presStyleLbl="node1" presStyleIdx="2" presStyleCnt="3" custScaleX="1176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BBAFE-ABDB-4984-98CB-17DE3816F329}" type="pres">
      <dgm:prSet presAssocID="{B4F4B4BA-90D6-4FBE-B64C-FE823990344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3033D9C-3D77-463B-A80B-9BA6274BAEB8}" type="presOf" srcId="{B4F4B4BA-90D6-4FBE-B64C-FE823990344F}" destId="{38E86E61-0BCF-4380-B2C1-FC320FD1FC2A}" srcOrd="0" destOrd="0" presId="urn:microsoft.com/office/officeart/2005/8/layout/radial2"/>
    <dgm:cxn modelId="{0CB5198B-FDB6-4643-A212-46132EB548F0}" type="presOf" srcId="{EEAA0453-E8FD-4FE7-8E40-190F454C5755}" destId="{32845CC8-2759-446A-9046-FAC2C9B2E80A}" srcOrd="0" destOrd="0" presId="urn:microsoft.com/office/officeart/2005/8/layout/radial2"/>
    <dgm:cxn modelId="{8D6AD11F-3D04-491A-90D4-C191849D4FE1}" type="presOf" srcId="{4AABDDE0-7C51-420A-B010-CBAE5819585D}" destId="{7FA64D9F-8D76-4F48-9F4D-66826365FF4B}" srcOrd="0" destOrd="0" presId="urn:microsoft.com/office/officeart/2005/8/layout/radial2"/>
    <dgm:cxn modelId="{D9655F5E-D67E-4354-BF54-5F19EE5641E3}" type="presOf" srcId="{1BA09273-7183-4F4A-A220-4D3BACE792CD}" destId="{688D65DF-1797-42C9-93F4-EAC6EEC6D52D}" srcOrd="0" destOrd="0" presId="urn:microsoft.com/office/officeart/2005/8/layout/radial2"/>
    <dgm:cxn modelId="{77EDD77A-E884-4ADD-96BD-C2C821060524}" srcId="{4AABDDE0-7C51-420A-B010-CBAE5819585D}" destId="{EEAA0453-E8FD-4FE7-8E40-190F454C5755}" srcOrd="0" destOrd="0" parTransId="{30F1BE2A-1483-4FEC-9FA9-B2972B167FA4}" sibTransId="{243825B6-E783-4FFE-862C-0B3EAE9AF2AD}"/>
    <dgm:cxn modelId="{E9550C52-4769-41F0-A2F5-F68AD6AEBA54}" type="presOf" srcId="{30F1BE2A-1483-4FEC-9FA9-B2972B167FA4}" destId="{B29964BB-0CA0-4096-90FC-E619A07C546E}" srcOrd="0" destOrd="0" presId="urn:microsoft.com/office/officeart/2005/8/layout/radial2"/>
    <dgm:cxn modelId="{FE0B76E7-D52A-4657-9C4F-275512D28585}" srcId="{4AABDDE0-7C51-420A-B010-CBAE5819585D}" destId="{B4F4B4BA-90D6-4FBE-B64C-FE823990344F}" srcOrd="1" destOrd="0" parTransId="{1BA09273-7183-4F4A-A220-4D3BACE792CD}" sibTransId="{9289A327-D6A6-4C6B-9ABC-74FF8C9A5F36}"/>
    <dgm:cxn modelId="{FC9087A5-6521-48FD-B42C-DE0BAC04EB3F}" type="presParOf" srcId="{7FA64D9F-8D76-4F48-9F4D-66826365FF4B}" destId="{B8E781A2-F54D-4AC6-8A87-A77CEF8C3E7D}" srcOrd="0" destOrd="0" presId="urn:microsoft.com/office/officeart/2005/8/layout/radial2"/>
    <dgm:cxn modelId="{BB79AFBB-62A0-4187-8EA4-609B3E57A0EE}" type="presParOf" srcId="{B8E781A2-F54D-4AC6-8A87-A77CEF8C3E7D}" destId="{B45B1CFA-2A8F-4C29-93BC-5D051B05FF9E}" srcOrd="0" destOrd="0" presId="urn:microsoft.com/office/officeart/2005/8/layout/radial2"/>
    <dgm:cxn modelId="{5E9C9CCE-6D62-44AF-937F-A73620FA9376}" type="presParOf" srcId="{B45B1CFA-2A8F-4C29-93BC-5D051B05FF9E}" destId="{B59C4AFA-1023-4BF2-B8ED-4FD9090466D8}" srcOrd="0" destOrd="0" presId="urn:microsoft.com/office/officeart/2005/8/layout/radial2"/>
    <dgm:cxn modelId="{CF3F0D70-3730-4A9C-AB29-90E9F23CDA2C}" type="presParOf" srcId="{B45B1CFA-2A8F-4C29-93BC-5D051B05FF9E}" destId="{1C089E5B-1211-43A6-8E0D-F2E1B597A34B}" srcOrd="1" destOrd="0" presId="urn:microsoft.com/office/officeart/2005/8/layout/radial2"/>
    <dgm:cxn modelId="{0B103DF2-B6ED-4D0A-8973-8D74E97EECD5}" type="presParOf" srcId="{B8E781A2-F54D-4AC6-8A87-A77CEF8C3E7D}" destId="{B29964BB-0CA0-4096-90FC-E619A07C546E}" srcOrd="1" destOrd="0" presId="urn:microsoft.com/office/officeart/2005/8/layout/radial2"/>
    <dgm:cxn modelId="{B2940511-BA1A-40DE-848B-2C04E8C8A750}" type="presParOf" srcId="{B8E781A2-F54D-4AC6-8A87-A77CEF8C3E7D}" destId="{399794D2-62FF-4037-B6B2-495C1ABE3B2D}" srcOrd="2" destOrd="0" presId="urn:microsoft.com/office/officeart/2005/8/layout/radial2"/>
    <dgm:cxn modelId="{39CDBB39-A295-4F5B-8094-B3762BDBEDC2}" type="presParOf" srcId="{399794D2-62FF-4037-B6B2-495C1ABE3B2D}" destId="{32845CC8-2759-446A-9046-FAC2C9B2E80A}" srcOrd="0" destOrd="0" presId="urn:microsoft.com/office/officeart/2005/8/layout/radial2"/>
    <dgm:cxn modelId="{04DFB7FF-013F-454A-80A8-325E91EFAADE}" type="presParOf" srcId="{399794D2-62FF-4037-B6B2-495C1ABE3B2D}" destId="{BC13AEBF-0587-4932-AE5F-84F82BCE9506}" srcOrd="1" destOrd="0" presId="urn:microsoft.com/office/officeart/2005/8/layout/radial2"/>
    <dgm:cxn modelId="{B2E2355F-3BC3-448D-9885-D7DF648D8563}" type="presParOf" srcId="{B8E781A2-F54D-4AC6-8A87-A77CEF8C3E7D}" destId="{688D65DF-1797-42C9-93F4-EAC6EEC6D52D}" srcOrd="3" destOrd="0" presId="urn:microsoft.com/office/officeart/2005/8/layout/radial2"/>
    <dgm:cxn modelId="{E0BA354B-ACCD-40A2-84E3-66EF7329201F}" type="presParOf" srcId="{B8E781A2-F54D-4AC6-8A87-A77CEF8C3E7D}" destId="{CDD7330E-49D5-4C4C-B738-F2EF570F93B9}" srcOrd="4" destOrd="0" presId="urn:microsoft.com/office/officeart/2005/8/layout/radial2"/>
    <dgm:cxn modelId="{960D942C-E13A-4F85-AD5C-801916366458}" type="presParOf" srcId="{CDD7330E-49D5-4C4C-B738-F2EF570F93B9}" destId="{38E86E61-0BCF-4380-B2C1-FC320FD1FC2A}" srcOrd="0" destOrd="0" presId="urn:microsoft.com/office/officeart/2005/8/layout/radial2"/>
    <dgm:cxn modelId="{C2B67640-72A6-46AC-9715-9867A627CCE0}" type="presParOf" srcId="{CDD7330E-49D5-4C4C-B738-F2EF570F93B9}" destId="{0FDBBAFE-ABDB-4984-98CB-17DE3816F329}" srcOrd="1" destOrd="0" presId="urn:microsoft.com/office/officeart/2005/8/layout/radial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CEAED-5ABA-46FA-8EDA-B555B1C34A5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C32B2152-1D74-4015-AAE4-9FF7293470CC}">
      <dgm:prSet phldrT="[Text]" custT="1"/>
      <dgm:spPr/>
      <dgm:t>
        <a:bodyPr/>
        <a:lstStyle/>
        <a:p>
          <a:r>
            <a:rPr lang="uk-UA" sz="1600" b="1" dirty="0"/>
            <a:t>Реформи у сфері ЕЕ в Україні</a:t>
          </a:r>
          <a:endParaRPr lang="de-DE" sz="1600" b="1" dirty="0"/>
        </a:p>
      </dgm:t>
    </dgm:pt>
    <dgm:pt modelId="{FC66C2D8-1036-4AE6-BD8B-B6EADED9CD87}" type="parTrans" cxnId="{1EEA9F96-7260-4D2C-ABF2-38D11627D9E7}">
      <dgm:prSet/>
      <dgm:spPr/>
      <dgm:t>
        <a:bodyPr/>
        <a:lstStyle/>
        <a:p>
          <a:endParaRPr lang="de-DE"/>
        </a:p>
      </dgm:t>
    </dgm:pt>
    <dgm:pt modelId="{141D3139-568E-49BF-BD0B-93E195712300}" type="sibTrans" cxnId="{1EEA9F96-7260-4D2C-ABF2-38D11627D9E7}">
      <dgm:prSet/>
      <dgm:spPr/>
      <dgm:t>
        <a:bodyPr/>
        <a:lstStyle/>
        <a:p>
          <a:endParaRPr lang="de-DE"/>
        </a:p>
      </dgm:t>
    </dgm:pt>
    <dgm:pt modelId="{0FE0B277-94A7-4E85-A62E-F8F2B53B9C5C}">
      <dgm:prSet phldrT="[Text]" custT="1"/>
      <dgm:spPr/>
      <dgm:t>
        <a:bodyPr/>
        <a:lstStyle/>
        <a:p>
          <a:r>
            <a:rPr lang="uk-UA" sz="1600" b="1" dirty="0"/>
            <a:t>ЕЕ у громадах</a:t>
          </a:r>
          <a:r>
            <a:rPr lang="en-US" sz="1600" b="1" dirty="0"/>
            <a:t> II</a:t>
          </a:r>
          <a:endParaRPr lang="de-DE" sz="1600" b="1" dirty="0"/>
        </a:p>
      </dgm:t>
    </dgm:pt>
    <dgm:pt modelId="{8F3C5E92-6A35-4A6E-BA23-243276745277}" type="parTrans" cxnId="{326EABEF-294A-41FF-929D-6621AE66E7BF}">
      <dgm:prSet/>
      <dgm:spPr/>
      <dgm:t>
        <a:bodyPr/>
        <a:lstStyle/>
        <a:p>
          <a:endParaRPr lang="de-DE"/>
        </a:p>
      </dgm:t>
    </dgm:pt>
    <dgm:pt modelId="{9EDF3FBB-EDCB-4A99-954D-1757C73E64FB}" type="sibTrans" cxnId="{326EABEF-294A-41FF-929D-6621AE66E7BF}">
      <dgm:prSet/>
      <dgm:spPr/>
      <dgm:t>
        <a:bodyPr/>
        <a:lstStyle/>
        <a:p>
          <a:endParaRPr lang="de-DE"/>
        </a:p>
      </dgm:t>
    </dgm:pt>
    <dgm:pt modelId="{90D3CD9C-1386-4817-8DB3-E6928FA13CBF}">
      <dgm:prSet phldrT="[Text]" custT="1"/>
      <dgm:spPr/>
      <dgm:t>
        <a:bodyPr/>
        <a:lstStyle/>
        <a:p>
          <a:r>
            <a:rPr lang="uk-UA" sz="1600" b="1" dirty="0"/>
            <a:t>ЕЕ в лікарнях </a:t>
          </a:r>
          <a:endParaRPr lang="de-DE" sz="1600" b="1" dirty="0"/>
        </a:p>
      </dgm:t>
    </dgm:pt>
    <dgm:pt modelId="{2D8A96F9-17FC-44B5-A900-21D68FD19583}" type="parTrans" cxnId="{3B1AB534-89BF-4082-AAAA-FF96554DE5A1}">
      <dgm:prSet/>
      <dgm:spPr/>
      <dgm:t>
        <a:bodyPr/>
        <a:lstStyle/>
        <a:p>
          <a:endParaRPr lang="de-DE"/>
        </a:p>
      </dgm:t>
    </dgm:pt>
    <dgm:pt modelId="{E3EBF30F-9133-4842-AE5B-F98AF9D721C0}" type="sibTrans" cxnId="{3B1AB534-89BF-4082-AAAA-FF96554DE5A1}">
      <dgm:prSet/>
      <dgm:spPr/>
      <dgm:t>
        <a:bodyPr/>
        <a:lstStyle/>
        <a:p>
          <a:endParaRPr lang="de-DE"/>
        </a:p>
      </dgm:t>
    </dgm:pt>
    <dgm:pt modelId="{9522AFE3-BDC8-4A50-ACC1-82CFB7DA29DC}">
      <dgm:prSet custT="1"/>
      <dgm:spPr/>
      <dgm:t>
        <a:bodyPr/>
        <a:lstStyle/>
        <a:p>
          <a:r>
            <a:rPr lang="uk-UA" sz="1600" b="0" dirty="0"/>
            <a:t>Підтримка Фонду ЕЕ та Програма Реформи Захисту Клімату</a:t>
          </a:r>
          <a:endParaRPr lang="de-DE" sz="1600" b="1" dirty="0"/>
        </a:p>
      </dgm:t>
    </dgm:pt>
    <dgm:pt modelId="{14CD0D18-99EC-4BA3-9EDE-FA9A1416891A}" type="parTrans" cxnId="{B07788F2-2251-4C25-8F2F-5C9953B6AFA0}">
      <dgm:prSet/>
      <dgm:spPr/>
      <dgm:t>
        <a:bodyPr/>
        <a:lstStyle/>
        <a:p>
          <a:endParaRPr lang="de-DE"/>
        </a:p>
      </dgm:t>
    </dgm:pt>
    <dgm:pt modelId="{AFC5B31F-9C3C-478A-BAE9-EA4D7F5D8AAA}" type="sibTrans" cxnId="{B07788F2-2251-4C25-8F2F-5C9953B6AFA0}">
      <dgm:prSet/>
      <dgm:spPr/>
      <dgm:t>
        <a:bodyPr/>
        <a:lstStyle/>
        <a:p>
          <a:endParaRPr lang="de-DE"/>
        </a:p>
      </dgm:t>
    </dgm:pt>
    <dgm:pt modelId="{C9B0120A-C4A6-4A0A-B8DF-F213B6399073}">
      <dgm:prSet/>
      <dgm:spPr/>
      <dgm:t>
        <a:bodyPr/>
        <a:lstStyle/>
        <a:p>
          <a:r>
            <a:rPr lang="uk-UA" b="1" dirty="0">
              <a:solidFill>
                <a:srgbClr val="FFFFFF"/>
              </a:solidFill>
              <a:latin typeface="Arial"/>
            </a:rPr>
            <a:t>ЕЕ район міста Львова</a:t>
          </a:r>
          <a:endParaRPr lang="de-DE" b="1" dirty="0"/>
        </a:p>
      </dgm:t>
    </dgm:pt>
    <dgm:pt modelId="{C6B08EC9-B23E-4D45-962C-710F6F91820C}" type="parTrans" cxnId="{BAD1CAF4-F777-47C2-8CED-9BAE61FC05CC}">
      <dgm:prSet/>
      <dgm:spPr/>
      <dgm:t>
        <a:bodyPr/>
        <a:lstStyle/>
        <a:p>
          <a:endParaRPr lang="uk-UA"/>
        </a:p>
      </dgm:t>
    </dgm:pt>
    <dgm:pt modelId="{DDDD614C-2DF7-4A8C-BBA8-207EF434C3A2}" type="sibTrans" cxnId="{BAD1CAF4-F777-47C2-8CED-9BAE61FC05CC}">
      <dgm:prSet/>
      <dgm:spPr/>
      <dgm:t>
        <a:bodyPr/>
        <a:lstStyle/>
        <a:p>
          <a:endParaRPr lang="uk-UA"/>
        </a:p>
      </dgm:t>
    </dgm:pt>
    <dgm:pt modelId="{317D204E-1210-42B2-BDC1-C8E0EA535A54}" type="pres">
      <dgm:prSet presAssocID="{698CEAED-5ABA-46FA-8EDA-B555B1C34A52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74211-38E1-450A-9BFB-71D7FA48F9D7}" type="pres">
      <dgm:prSet presAssocID="{698CEAED-5ABA-46FA-8EDA-B555B1C34A52}" presName="cycle" presStyleCnt="0"/>
      <dgm:spPr/>
    </dgm:pt>
    <dgm:pt modelId="{E1384505-A83A-4540-B720-5BE41E731FF5}" type="pres">
      <dgm:prSet presAssocID="{698CEAED-5ABA-46FA-8EDA-B555B1C34A52}" presName="centerShape" presStyleCnt="0"/>
      <dgm:spPr/>
    </dgm:pt>
    <dgm:pt modelId="{03F93581-22CE-4AAF-AA64-A789256BC571}" type="pres">
      <dgm:prSet presAssocID="{698CEAED-5ABA-46FA-8EDA-B555B1C34A52}" presName="connSite" presStyleLbl="node1" presStyleIdx="0" presStyleCnt="6"/>
      <dgm:spPr/>
    </dgm:pt>
    <dgm:pt modelId="{91671922-33EE-410A-B8E5-5658CA3687B8}" type="pres">
      <dgm:prSet presAssocID="{698CEAED-5ABA-46FA-8EDA-B555B1C34A52}" presName="visible" presStyleLbl="node1" presStyleIdx="0" presStyleCnt="6" custScaleX="90484" custScaleY="83557"/>
      <dgm:spPr/>
    </dgm:pt>
    <dgm:pt modelId="{D65CBE0F-841D-4E48-B621-1A804CD784C8}" type="pres">
      <dgm:prSet presAssocID="{FC66C2D8-1036-4AE6-BD8B-B6EADED9CD87}" presName="Name25" presStyleLbl="parChTrans1D1" presStyleIdx="0" presStyleCnt="5"/>
      <dgm:spPr/>
      <dgm:t>
        <a:bodyPr/>
        <a:lstStyle/>
        <a:p>
          <a:endParaRPr lang="ru-RU"/>
        </a:p>
      </dgm:t>
    </dgm:pt>
    <dgm:pt modelId="{750DFC72-BFEF-4D51-A563-0639066E2808}" type="pres">
      <dgm:prSet presAssocID="{C32B2152-1D74-4015-AAE4-9FF7293470CC}" presName="node" presStyleCnt="0"/>
      <dgm:spPr/>
    </dgm:pt>
    <dgm:pt modelId="{1D8430F3-C518-4CE5-802B-F9CD4328C1ED}" type="pres">
      <dgm:prSet presAssocID="{C32B2152-1D74-4015-AAE4-9FF7293470CC}" presName="parentNode" presStyleLbl="node1" presStyleIdx="1" presStyleCnt="6" custScaleX="184034" custScaleY="102445" custLinFactNeighborX="2164" custLinFactNeighborY="4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4CC54-540D-4CF2-9E6E-CE65C4E4A312}" type="pres">
      <dgm:prSet presAssocID="{C32B2152-1D74-4015-AAE4-9FF7293470CC}" presName="childNode" presStyleLbl="revTx" presStyleIdx="0" presStyleCnt="0">
        <dgm:presLayoutVars>
          <dgm:bulletEnabled val="1"/>
        </dgm:presLayoutVars>
      </dgm:prSet>
      <dgm:spPr/>
    </dgm:pt>
    <dgm:pt modelId="{DBA68BA8-D71D-4743-AECC-39C5B6962F0C}" type="pres">
      <dgm:prSet presAssocID="{8F3C5E92-6A35-4A6E-BA23-243276745277}" presName="Name25" presStyleLbl="parChTrans1D1" presStyleIdx="1" presStyleCnt="5"/>
      <dgm:spPr/>
      <dgm:t>
        <a:bodyPr/>
        <a:lstStyle/>
        <a:p>
          <a:endParaRPr lang="ru-RU"/>
        </a:p>
      </dgm:t>
    </dgm:pt>
    <dgm:pt modelId="{0D3C40F1-945C-4C6E-9052-A3EE995D5295}" type="pres">
      <dgm:prSet presAssocID="{0FE0B277-94A7-4E85-A62E-F8F2B53B9C5C}" presName="node" presStyleCnt="0"/>
      <dgm:spPr/>
    </dgm:pt>
    <dgm:pt modelId="{D7A8127A-13A2-477F-926A-B46A48533EC2}" type="pres">
      <dgm:prSet presAssocID="{0FE0B277-94A7-4E85-A62E-F8F2B53B9C5C}" presName="parentNode" presStyleLbl="node1" presStyleIdx="2" presStyleCnt="6" custScaleX="130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8A9F7-3072-453D-B00F-24C8A94362F5}" type="pres">
      <dgm:prSet presAssocID="{0FE0B277-94A7-4E85-A62E-F8F2B53B9C5C}" presName="childNode" presStyleLbl="revTx" presStyleIdx="0" presStyleCnt="0">
        <dgm:presLayoutVars>
          <dgm:bulletEnabled val="1"/>
        </dgm:presLayoutVars>
      </dgm:prSet>
      <dgm:spPr/>
    </dgm:pt>
    <dgm:pt modelId="{60FB8A4F-74C9-4EB4-A293-3D7A6F75C1BC}" type="pres">
      <dgm:prSet presAssocID="{2D8A96F9-17FC-44B5-A900-21D68FD19583}" presName="Name25" presStyleLbl="parChTrans1D1" presStyleIdx="2" presStyleCnt="5"/>
      <dgm:spPr/>
      <dgm:t>
        <a:bodyPr/>
        <a:lstStyle/>
        <a:p>
          <a:endParaRPr lang="ru-RU"/>
        </a:p>
      </dgm:t>
    </dgm:pt>
    <dgm:pt modelId="{BEEE6F9A-30F0-4D6B-BCDC-752B66648FC0}" type="pres">
      <dgm:prSet presAssocID="{90D3CD9C-1386-4817-8DB3-E6928FA13CBF}" presName="node" presStyleCnt="0"/>
      <dgm:spPr/>
    </dgm:pt>
    <dgm:pt modelId="{1BBF56D3-5E96-4702-A1DB-66151EFDAF28}" type="pres">
      <dgm:prSet presAssocID="{90D3CD9C-1386-4817-8DB3-E6928FA13CBF}" presName="parentNode" presStyleLbl="node1" presStyleIdx="3" presStyleCnt="6" custScaleX="1436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047EF-068A-416B-A815-BE19F4BBCAA3}" type="pres">
      <dgm:prSet presAssocID="{90D3CD9C-1386-4817-8DB3-E6928FA13CBF}" presName="childNode" presStyleLbl="revTx" presStyleIdx="0" presStyleCnt="0">
        <dgm:presLayoutVars>
          <dgm:bulletEnabled val="1"/>
        </dgm:presLayoutVars>
      </dgm:prSet>
      <dgm:spPr/>
    </dgm:pt>
    <dgm:pt modelId="{19B0CE57-B9F9-43F1-ADA5-1DCDCC22DD51}" type="pres">
      <dgm:prSet presAssocID="{14CD0D18-99EC-4BA3-9EDE-FA9A1416891A}" presName="Name25" presStyleLbl="parChTrans1D1" presStyleIdx="3" presStyleCnt="5"/>
      <dgm:spPr/>
      <dgm:t>
        <a:bodyPr/>
        <a:lstStyle/>
        <a:p>
          <a:endParaRPr lang="ru-RU"/>
        </a:p>
      </dgm:t>
    </dgm:pt>
    <dgm:pt modelId="{35EBED18-438F-4667-96B9-C902A1C2E03F}" type="pres">
      <dgm:prSet presAssocID="{9522AFE3-BDC8-4A50-ACC1-82CFB7DA29DC}" presName="node" presStyleCnt="0"/>
      <dgm:spPr/>
    </dgm:pt>
    <dgm:pt modelId="{CDAFF922-DD8A-459C-AD0E-48F1077CE2C7}" type="pres">
      <dgm:prSet presAssocID="{9522AFE3-BDC8-4A50-ACC1-82CFB7DA29DC}" presName="parentNode" presStyleLbl="node1" presStyleIdx="4" presStyleCnt="6" custScaleX="194330" custScaleY="123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3A3DF-1498-41BB-8D6F-C1952BB3D2F1}" type="pres">
      <dgm:prSet presAssocID="{9522AFE3-BDC8-4A50-ACC1-82CFB7DA29DC}" presName="childNode" presStyleLbl="revTx" presStyleIdx="0" presStyleCnt="0">
        <dgm:presLayoutVars>
          <dgm:bulletEnabled val="1"/>
        </dgm:presLayoutVars>
      </dgm:prSet>
      <dgm:spPr/>
    </dgm:pt>
    <dgm:pt modelId="{DF0EDAFE-293B-4297-A462-11165DDF2D2E}" type="pres">
      <dgm:prSet presAssocID="{C6B08EC9-B23E-4D45-962C-710F6F91820C}" presName="Name25" presStyleLbl="parChTrans1D1" presStyleIdx="4" presStyleCnt="5"/>
      <dgm:spPr/>
      <dgm:t>
        <a:bodyPr/>
        <a:lstStyle/>
        <a:p>
          <a:endParaRPr lang="ru-RU"/>
        </a:p>
      </dgm:t>
    </dgm:pt>
    <dgm:pt modelId="{D789B58E-FCEE-4FA4-9485-D4DEC1D34333}" type="pres">
      <dgm:prSet presAssocID="{C9B0120A-C4A6-4A0A-B8DF-F213B6399073}" presName="node" presStyleCnt="0"/>
      <dgm:spPr/>
    </dgm:pt>
    <dgm:pt modelId="{35977868-AC8F-48B5-BCB3-BDBCFFCC2098}" type="pres">
      <dgm:prSet presAssocID="{C9B0120A-C4A6-4A0A-B8DF-F213B6399073}" presName="parentNode" presStyleLbl="node1" presStyleIdx="5" presStyleCnt="6" custScaleX="186459" custScaleY="100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4C12C-C46C-43BB-9923-02309A9F6EBE}" type="pres">
      <dgm:prSet presAssocID="{C9B0120A-C4A6-4A0A-B8DF-F213B639907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07788F2-2251-4C25-8F2F-5C9953B6AFA0}" srcId="{698CEAED-5ABA-46FA-8EDA-B555B1C34A52}" destId="{9522AFE3-BDC8-4A50-ACC1-82CFB7DA29DC}" srcOrd="3" destOrd="0" parTransId="{14CD0D18-99EC-4BA3-9EDE-FA9A1416891A}" sibTransId="{AFC5B31F-9C3C-478A-BAE9-EA4D7F5D8AAA}"/>
    <dgm:cxn modelId="{FE3105D4-21FB-4C7D-962B-85D48F280D0D}" type="presOf" srcId="{90D3CD9C-1386-4817-8DB3-E6928FA13CBF}" destId="{1BBF56D3-5E96-4702-A1DB-66151EFDAF28}" srcOrd="0" destOrd="0" presId="urn:microsoft.com/office/officeart/2005/8/layout/radial2"/>
    <dgm:cxn modelId="{5C6C1C27-D69F-4631-B08B-A427F3806B91}" type="presOf" srcId="{698CEAED-5ABA-46FA-8EDA-B555B1C34A52}" destId="{317D204E-1210-42B2-BDC1-C8E0EA535A54}" srcOrd="0" destOrd="0" presId="urn:microsoft.com/office/officeart/2005/8/layout/radial2"/>
    <dgm:cxn modelId="{49540A0F-928B-4963-A9FC-AB9706396E80}" type="presOf" srcId="{9522AFE3-BDC8-4A50-ACC1-82CFB7DA29DC}" destId="{CDAFF922-DD8A-459C-AD0E-48F1077CE2C7}" srcOrd="0" destOrd="0" presId="urn:microsoft.com/office/officeart/2005/8/layout/radial2"/>
    <dgm:cxn modelId="{47E1BDEB-4055-4E0C-9A84-E3B640762F94}" type="presOf" srcId="{C32B2152-1D74-4015-AAE4-9FF7293470CC}" destId="{1D8430F3-C518-4CE5-802B-F9CD4328C1ED}" srcOrd="0" destOrd="0" presId="urn:microsoft.com/office/officeart/2005/8/layout/radial2"/>
    <dgm:cxn modelId="{063A69A1-16CD-4A36-83AA-DC3829D08DC4}" type="presOf" srcId="{0FE0B277-94A7-4E85-A62E-F8F2B53B9C5C}" destId="{D7A8127A-13A2-477F-926A-B46A48533EC2}" srcOrd="0" destOrd="0" presId="urn:microsoft.com/office/officeart/2005/8/layout/radial2"/>
    <dgm:cxn modelId="{326EABEF-294A-41FF-929D-6621AE66E7BF}" srcId="{698CEAED-5ABA-46FA-8EDA-B555B1C34A52}" destId="{0FE0B277-94A7-4E85-A62E-F8F2B53B9C5C}" srcOrd="1" destOrd="0" parTransId="{8F3C5E92-6A35-4A6E-BA23-243276745277}" sibTransId="{9EDF3FBB-EDCB-4A99-954D-1757C73E64FB}"/>
    <dgm:cxn modelId="{5CD2F44E-80D8-4914-BB8C-04F9BD5FDEDE}" type="presOf" srcId="{2D8A96F9-17FC-44B5-A900-21D68FD19583}" destId="{60FB8A4F-74C9-4EB4-A293-3D7A6F75C1BC}" srcOrd="0" destOrd="0" presId="urn:microsoft.com/office/officeart/2005/8/layout/radial2"/>
    <dgm:cxn modelId="{BAD1CAF4-F777-47C2-8CED-9BAE61FC05CC}" srcId="{698CEAED-5ABA-46FA-8EDA-B555B1C34A52}" destId="{C9B0120A-C4A6-4A0A-B8DF-F213B6399073}" srcOrd="4" destOrd="0" parTransId="{C6B08EC9-B23E-4D45-962C-710F6F91820C}" sibTransId="{DDDD614C-2DF7-4A8C-BBA8-207EF434C3A2}"/>
    <dgm:cxn modelId="{A75D01DB-C74E-4759-8842-426A6B5FBB36}" type="presOf" srcId="{8F3C5E92-6A35-4A6E-BA23-243276745277}" destId="{DBA68BA8-D71D-4743-AECC-39C5B6962F0C}" srcOrd="0" destOrd="0" presId="urn:microsoft.com/office/officeart/2005/8/layout/radial2"/>
    <dgm:cxn modelId="{830DDF62-1156-413A-8F94-FB5C2CE80B01}" type="presOf" srcId="{C6B08EC9-B23E-4D45-962C-710F6F91820C}" destId="{DF0EDAFE-293B-4297-A462-11165DDF2D2E}" srcOrd="0" destOrd="0" presId="urn:microsoft.com/office/officeart/2005/8/layout/radial2"/>
    <dgm:cxn modelId="{30583843-62C9-437E-9166-6923583AF662}" type="presOf" srcId="{C9B0120A-C4A6-4A0A-B8DF-F213B6399073}" destId="{35977868-AC8F-48B5-BCB3-BDBCFFCC2098}" srcOrd="0" destOrd="0" presId="urn:microsoft.com/office/officeart/2005/8/layout/radial2"/>
    <dgm:cxn modelId="{1A49C44B-FF52-4F31-B362-A718B00C7B45}" type="presOf" srcId="{FC66C2D8-1036-4AE6-BD8B-B6EADED9CD87}" destId="{D65CBE0F-841D-4E48-B621-1A804CD784C8}" srcOrd="0" destOrd="0" presId="urn:microsoft.com/office/officeart/2005/8/layout/radial2"/>
    <dgm:cxn modelId="{3B1AB534-89BF-4082-AAAA-FF96554DE5A1}" srcId="{698CEAED-5ABA-46FA-8EDA-B555B1C34A52}" destId="{90D3CD9C-1386-4817-8DB3-E6928FA13CBF}" srcOrd="2" destOrd="0" parTransId="{2D8A96F9-17FC-44B5-A900-21D68FD19583}" sibTransId="{E3EBF30F-9133-4842-AE5B-F98AF9D721C0}"/>
    <dgm:cxn modelId="{1EEA9F96-7260-4D2C-ABF2-38D11627D9E7}" srcId="{698CEAED-5ABA-46FA-8EDA-B555B1C34A52}" destId="{C32B2152-1D74-4015-AAE4-9FF7293470CC}" srcOrd="0" destOrd="0" parTransId="{FC66C2D8-1036-4AE6-BD8B-B6EADED9CD87}" sibTransId="{141D3139-568E-49BF-BD0B-93E195712300}"/>
    <dgm:cxn modelId="{5FF65181-2CEE-4480-8304-B529EBF6FAF0}" type="presOf" srcId="{14CD0D18-99EC-4BA3-9EDE-FA9A1416891A}" destId="{19B0CE57-B9F9-43F1-ADA5-1DCDCC22DD51}" srcOrd="0" destOrd="0" presId="urn:microsoft.com/office/officeart/2005/8/layout/radial2"/>
    <dgm:cxn modelId="{F24B0CB3-231C-4B18-95C9-D17508B84708}" type="presParOf" srcId="{317D204E-1210-42B2-BDC1-C8E0EA535A54}" destId="{01874211-38E1-450A-9BFB-71D7FA48F9D7}" srcOrd="0" destOrd="0" presId="urn:microsoft.com/office/officeart/2005/8/layout/radial2"/>
    <dgm:cxn modelId="{A4D7331E-D4F9-42F9-B962-5A0564DFE298}" type="presParOf" srcId="{01874211-38E1-450A-9BFB-71D7FA48F9D7}" destId="{E1384505-A83A-4540-B720-5BE41E731FF5}" srcOrd="0" destOrd="0" presId="urn:microsoft.com/office/officeart/2005/8/layout/radial2"/>
    <dgm:cxn modelId="{123B3A65-96C9-49AF-9853-3B0C2B75BE83}" type="presParOf" srcId="{E1384505-A83A-4540-B720-5BE41E731FF5}" destId="{03F93581-22CE-4AAF-AA64-A789256BC571}" srcOrd="0" destOrd="0" presId="urn:microsoft.com/office/officeart/2005/8/layout/radial2"/>
    <dgm:cxn modelId="{4BBF31E8-D0ED-45E1-8E6C-7409683CF497}" type="presParOf" srcId="{E1384505-A83A-4540-B720-5BE41E731FF5}" destId="{91671922-33EE-410A-B8E5-5658CA3687B8}" srcOrd="1" destOrd="0" presId="urn:microsoft.com/office/officeart/2005/8/layout/radial2"/>
    <dgm:cxn modelId="{03F93055-8654-4F82-B073-D958C760DA4D}" type="presParOf" srcId="{01874211-38E1-450A-9BFB-71D7FA48F9D7}" destId="{D65CBE0F-841D-4E48-B621-1A804CD784C8}" srcOrd="1" destOrd="0" presId="urn:microsoft.com/office/officeart/2005/8/layout/radial2"/>
    <dgm:cxn modelId="{54A8B6EF-1573-4F6A-AA69-B1F37F9BDEB3}" type="presParOf" srcId="{01874211-38E1-450A-9BFB-71D7FA48F9D7}" destId="{750DFC72-BFEF-4D51-A563-0639066E2808}" srcOrd="2" destOrd="0" presId="urn:microsoft.com/office/officeart/2005/8/layout/radial2"/>
    <dgm:cxn modelId="{35C7421F-8C50-48E6-9244-EC28AC923C1E}" type="presParOf" srcId="{750DFC72-BFEF-4D51-A563-0639066E2808}" destId="{1D8430F3-C518-4CE5-802B-F9CD4328C1ED}" srcOrd="0" destOrd="0" presId="urn:microsoft.com/office/officeart/2005/8/layout/radial2"/>
    <dgm:cxn modelId="{20D674B1-DB1F-4A87-B2DF-69AA226CD557}" type="presParOf" srcId="{750DFC72-BFEF-4D51-A563-0639066E2808}" destId="{3EA4CC54-540D-4CF2-9E6E-CE65C4E4A312}" srcOrd="1" destOrd="0" presId="urn:microsoft.com/office/officeart/2005/8/layout/radial2"/>
    <dgm:cxn modelId="{E5D4BBFF-E58B-40D5-A4AD-86FE49AE0CC7}" type="presParOf" srcId="{01874211-38E1-450A-9BFB-71D7FA48F9D7}" destId="{DBA68BA8-D71D-4743-AECC-39C5B6962F0C}" srcOrd="3" destOrd="0" presId="urn:microsoft.com/office/officeart/2005/8/layout/radial2"/>
    <dgm:cxn modelId="{56C7DFFB-864A-4930-9921-515A5634EF4A}" type="presParOf" srcId="{01874211-38E1-450A-9BFB-71D7FA48F9D7}" destId="{0D3C40F1-945C-4C6E-9052-A3EE995D5295}" srcOrd="4" destOrd="0" presId="urn:microsoft.com/office/officeart/2005/8/layout/radial2"/>
    <dgm:cxn modelId="{E936A39D-74FA-4805-8866-002756B4DF5B}" type="presParOf" srcId="{0D3C40F1-945C-4C6E-9052-A3EE995D5295}" destId="{D7A8127A-13A2-477F-926A-B46A48533EC2}" srcOrd="0" destOrd="0" presId="urn:microsoft.com/office/officeart/2005/8/layout/radial2"/>
    <dgm:cxn modelId="{32B55221-268D-485F-8D6F-08299911A63C}" type="presParOf" srcId="{0D3C40F1-945C-4C6E-9052-A3EE995D5295}" destId="{8328A9F7-3072-453D-B00F-24C8A94362F5}" srcOrd="1" destOrd="0" presId="urn:microsoft.com/office/officeart/2005/8/layout/radial2"/>
    <dgm:cxn modelId="{F8BE7B22-7F6F-40C9-B7A4-19D5C9C11860}" type="presParOf" srcId="{01874211-38E1-450A-9BFB-71D7FA48F9D7}" destId="{60FB8A4F-74C9-4EB4-A293-3D7A6F75C1BC}" srcOrd="5" destOrd="0" presId="urn:microsoft.com/office/officeart/2005/8/layout/radial2"/>
    <dgm:cxn modelId="{6F0C593A-6AE6-4348-A257-11E994F00E88}" type="presParOf" srcId="{01874211-38E1-450A-9BFB-71D7FA48F9D7}" destId="{BEEE6F9A-30F0-4D6B-BCDC-752B66648FC0}" srcOrd="6" destOrd="0" presId="urn:microsoft.com/office/officeart/2005/8/layout/radial2"/>
    <dgm:cxn modelId="{FA5BE1AB-7A07-4292-91BF-AB7B38057505}" type="presParOf" srcId="{BEEE6F9A-30F0-4D6B-BCDC-752B66648FC0}" destId="{1BBF56D3-5E96-4702-A1DB-66151EFDAF28}" srcOrd="0" destOrd="0" presId="urn:microsoft.com/office/officeart/2005/8/layout/radial2"/>
    <dgm:cxn modelId="{075AE901-2594-4CAD-B5F8-F097D3D53D4A}" type="presParOf" srcId="{BEEE6F9A-30F0-4D6B-BCDC-752B66648FC0}" destId="{BC5047EF-068A-416B-A815-BE19F4BBCAA3}" srcOrd="1" destOrd="0" presId="urn:microsoft.com/office/officeart/2005/8/layout/radial2"/>
    <dgm:cxn modelId="{BC87BA4D-2F2C-4C13-94C4-B2354E7A505D}" type="presParOf" srcId="{01874211-38E1-450A-9BFB-71D7FA48F9D7}" destId="{19B0CE57-B9F9-43F1-ADA5-1DCDCC22DD51}" srcOrd="7" destOrd="0" presId="urn:microsoft.com/office/officeart/2005/8/layout/radial2"/>
    <dgm:cxn modelId="{20FF79F4-27A0-4626-8418-48CEE32EED0B}" type="presParOf" srcId="{01874211-38E1-450A-9BFB-71D7FA48F9D7}" destId="{35EBED18-438F-4667-96B9-C902A1C2E03F}" srcOrd="8" destOrd="0" presId="urn:microsoft.com/office/officeart/2005/8/layout/radial2"/>
    <dgm:cxn modelId="{1F990CA3-7A7C-4944-B35B-F24C43AF340E}" type="presParOf" srcId="{35EBED18-438F-4667-96B9-C902A1C2E03F}" destId="{CDAFF922-DD8A-459C-AD0E-48F1077CE2C7}" srcOrd="0" destOrd="0" presId="urn:microsoft.com/office/officeart/2005/8/layout/radial2"/>
    <dgm:cxn modelId="{A8E2243C-54D1-4A34-800A-B0051E5CBBCD}" type="presParOf" srcId="{35EBED18-438F-4667-96B9-C902A1C2E03F}" destId="{B5F3A3DF-1498-41BB-8D6F-C1952BB3D2F1}" srcOrd="1" destOrd="0" presId="urn:microsoft.com/office/officeart/2005/8/layout/radial2"/>
    <dgm:cxn modelId="{4947E21C-96F4-45FF-BC5C-7C01276944B2}" type="presParOf" srcId="{01874211-38E1-450A-9BFB-71D7FA48F9D7}" destId="{DF0EDAFE-293B-4297-A462-11165DDF2D2E}" srcOrd="9" destOrd="0" presId="urn:microsoft.com/office/officeart/2005/8/layout/radial2"/>
    <dgm:cxn modelId="{122B7FBF-5B7D-4147-BA99-3492C679C35A}" type="presParOf" srcId="{01874211-38E1-450A-9BFB-71D7FA48F9D7}" destId="{D789B58E-FCEE-4FA4-9485-D4DEC1D34333}" srcOrd="10" destOrd="0" presId="urn:microsoft.com/office/officeart/2005/8/layout/radial2"/>
    <dgm:cxn modelId="{75FC1021-8737-46DE-8C05-C1F66AC938D0}" type="presParOf" srcId="{D789B58E-FCEE-4FA4-9485-D4DEC1D34333}" destId="{35977868-AC8F-48B5-BCB3-BDBCFFCC2098}" srcOrd="0" destOrd="0" presId="urn:microsoft.com/office/officeart/2005/8/layout/radial2"/>
    <dgm:cxn modelId="{403C6D2E-53FD-49DC-8FCF-E2D8D1F0CD2C}" type="presParOf" srcId="{D789B58E-FCEE-4FA4-9485-D4DEC1D34333}" destId="{55B4C12C-C46C-43BB-9923-02309A9F6EB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D65DF-1797-42C9-93F4-EAC6EEC6D52D}">
      <dsp:nvSpPr>
        <dsp:cNvPr id="0" name=""/>
        <dsp:cNvSpPr/>
      </dsp:nvSpPr>
      <dsp:spPr>
        <a:xfrm rot="1763750">
          <a:off x="1480744" y="2572268"/>
          <a:ext cx="670206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670206" y="336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964BB-0CA0-4096-90FC-E619A07C546E}">
      <dsp:nvSpPr>
        <dsp:cNvPr id="0" name=""/>
        <dsp:cNvSpPr/>
      </dsp:nvSpPr>
      <dsp:spPr>
        <a:xfrm rot="19782734">
          <a:off x="1489894" y="1366500"/>
          <a:ext cx="498106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498106" y="336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89E5B-1211-43A6-8E0D-F2E1B597A34B}">
      <dsp:nvSpPr>
        <dsp:cNvPr id="0" name=""/>
        <dsp:cNvSpPr/>
      </dsp:nvSpPr>
      <dsp:spPr>
        <a:xfrm>
          <a:off x="-100268" y="1226510"/>
          <a:ext cx="1652281" cy="153070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45CC8-2759-446A-9046-FAC2C9B2E80A}">
      <dsp:nvSpPr>
        <dsp:cNvPr id="0" name=""/>
        <dsp:cNvSpPr/>
      </dsp:nvSpPr>
      <dsp:spPr>
        <a:xfrm>
          <a:off x="1610210" y="231653"/>
          <a:ext cx="2191375" cy="1207490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Консультування</a:t>
          </a:r>
          <a:r>
            <a:rPr lang="ru-RU" sz="1600" kern="1200" dirty="0"/>
            <a:t> </a:t>
          </a:r>
          <a:r>
            <a:rPr lang="ru-RU" sz="1600" kern="1200" dirty="0" err="1"/>
            <a:t>підприємств</a:t>
          </a:r>
          <a:r>
            <a:rPr lang="ru-RU" sz="1600" kern="1200" dirty="0"/>
            <a:t> </a:t>
          </a:r>
          <a:r>
            <a:rPr lang="ru-RU" sz="1600" kern="1200" dirty="0" err="1"/>
            <a:t>щодо</a:t>
          </a:r>
          <a:r>
            <a:rPr lang="ru-RU" sz="1600" kern="1200" dirty="0"/>
            <a:t> енергоефективност</a:t>
          </a:r>
          <a:r>
            <a:rPr lang="uk-UA" sz="1600" kern="1200" dirty="0"/>
            <a:t>і</a:t>
          </a:r>
          <a:endParaRPr lang="de-DE" sz="1600" kern="1200" dirty="0"/>
        </a:p>
      </dsp:txBody>
      <dsp:txXfrm>
        <a:off x="1610210" y="231653"/>
        <a:ext cx="2191375" cy="1207490"/>
      </dsp:txXfrm>
    </dsp:sp>
    <dsp:sp modelId="{38E86E61-0BCF-4380-B2C1-FC320FD1FC2A}">
      <dsp:nvSpPr>
        <dsp:cNvPr id="0" name=""/>
        <dsp:cNvSpPr/>
      </dsp:nvSpPr>
      <dsp:spPr>
        <a:xfrm>
          <a:off x="1973815" y="2464318"/>
          <a:ext cx="1609608" cy="1368028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Пілотний проект ЕЕ забудова</a:t>
          </a:r>
          <a:endParaRPr lang="de-DE" sz="1600" kern="1200" dirty="0"/>
        </a:p>
      </dsp:txBody>
      <dsp:txXfrm>
        <a:off x="1973815" y="2464318"/>
        <a:ext cx="1609608" cy="13680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EDAFE-293B-4297-A462-11165DDF2D2E}">
      <dsp:nvSpPr>
        <dsp:cNvPr id="0" name=""/>
        <dsp:cNvSpPr/>
      </dsp:nvSpPr>
      <dsp:spPr>
        <a:xfrm rot="7371497">
          <a:off x="3615024" y="4426127"/>
          <a:ext cx="1724401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724401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0CE57-B9F9-43F1-ADA5-1DCDCC22DD51}">
      <dsp:nvSpPr>
        <dsp:cNvPr id="0" name=""/>
        <dsp:cNvSpPr/>
      </dsp:nvSpPr>
      <dsp:spPr>
        <a:xfrm rot="9017348">
          <a:off x="3592619" y="3736768"/>
          <a:ext cx="1213010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213010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B8A4F-74C9-4EB4-A293-3D7A6F75C1BC}">
      <dsp:nvSpPr>
        <dsp:cNvPr id="0" name=""/>
        <dsp:cNvSpPr/>
      </dsp:nvSpPr>
      <dsp:spPr>
        <a:xfrm rot="10800000">
          <a:off x="3324526" y="3083045"/>
          <a:ext cx="1401371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401371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68BA8-D71D-4743-AECC-39C5B6962F0C}">
      <dsp:nvSpPr>
        <dsp:cNvPr id="0" name=""/>
        <dsp:cNvSpPr/>
      </dsp:nvSpPr>
      <dsp:spPr>
        <a:xfrm rot="12532556">
          <a:off x="3288421" y="2371680"/>
          <a:ext cx="1532762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532762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CBE0F-841D-4E48-B621-1A804CD784C8}">
      <dsp:nvSpPr>
        <dsp:cNvPr id="0" name=""/>
        <dsp:cNvSpPr/>
      </dsp:nvSpPr>
      <dsp:spPr>
        <a:xfrm rot="14215153">
          <a:off x="3660426" y="1769767"/>
          <a:ext cx="1657609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657609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71922-33EE-410A-B8E5-5658CA3687B8}">
      <dsp:nvSpPr>
        <dsp:cNvPr id="0" name=""/>
        <dsp:cNvSpPr/>
      </dsp:nvSpPr>
      <dsp:spPr>
        <a:xfrm>
          <a:off x="4544812" y="2370128"/>
          <a:ext cx="1599810" cy="147733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430F3-C518-4CE5-802B-F9CD4328C1ED}">
      <dsp:nvSpPr>
        <dsp:cNvPr id="0" name=""/>
        <dsp:cNvSpPr/>
      </dsp:nvSpPr>
      <dsp:spPr>
        <a:xfrm>
          <a:off x="2727936" y="46838"/>
          <a:ext cx="1952297" cy="1086772"/>
        </a:xfrm>
        <a:prstGeom prst="ellipse">
          <a:avLst/>
        </a:prstGeom>
        <a:solidFill>
          <a:schemeClr val="accent1">
            <a:shade val="80000"/>
            <a:hueOff val="0"/>
            <a:satOff val="-7735"/>
            <a:lumOff val="68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Реформи у сфері ЕЕ в Україні</a:t>
          </a:r>
          <a:endParaRPr lang="de-DE" sz="1600" b="1" kern="1200" dirty="0"/>
        </a:p>
      </dsp:txBody>
      <dsp:txXfrm>
        <a:off x="2727936" y="46838"/>
        <a:ext cx="1952297" cy="1086772"/>
      </dsp:txXfrm>
    </dsp:sp>
    <dsp:sp modelId="{D7A8127A-13A2-477F-926A-B46A48533EC2}">
      <dsp:nvSpPr>
        <dsp:cNvPr id="0" name=""/>
        <dsp:cNvSpPr/>
      </dsp:nvSpPr>
      <dsp:spPr>
        <a:xfrm>
          <a:off x="2130062" y="1187154"/>
          <a:ext cx="1383901" cy="1060835"/>
        </a:xfrm>
        <a:prstGeom prst="ellipse">
          <a:avLst/>
        </a:prstGeom>
        <a:solidFill>
          <a:schemeClr val="accent1">
            <a:shade val="80000"/>
            <a:hueOff val="0"/>
            <a:satOff val="-15470"/>
            <a:lumOff val="1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ЕЕ у громадах</a:t>
          </a:r>
          <a:r>
            <a:rPr lang="en-US" sz="1600" b="1" kern="1200" dirty="0"/>
            <a:t> II</a:t>
          </a:r>
          <a:endParaRPr lang="de-DE" sz="1600" b="1" kern="1200" dirty="0"/>
        </a:p>
      </dsp:txBody>
      <dsp:txXfrm>
        <a:off x="2130062" y="1187154"/>
        <a:ext cx="1383901" cy="1060835"/>
      </dsp:txXfrm>
    </dsp:sp>
    <dsp:sp modelId="{1BBF56D3-5E96-4702-A1DB-66151EFDAF28}">
      <dsp:nvSpPr>
        <dsp:cNvPr id="0" name=""/>
        <dsp:cNvSpPr/>
      </dsp:nvSpPr>
      <dsp:spPr>
        <a:xfrm>
          <a:off x="1800954" y="2578379"/>
          <a:ext cx="1523571" cy="1060835"/>
        </a:xfrm>
        <a:prstGeom prst="ellipse">
          <a:avLst/>
        </a:prstGeom>
        <a:solidFill>
          <a:schemeClr val="accent1">
            <a:shade val="80000"/>
            <a:hueOff val="0"/>
            <a:satOff val="-23206"/>
            <a:lumOff val="205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ЕЕ в лікарнях </a:t>
          </a:r>
          <a:endParaRPr lang="de-DE" sz="1600" b="1" kern="1200" dirty="0"/>
        </a:p>
      </dsp:txBody>
      <dsp:txXfrm>
        <a:off x="1800954" y="2578379"/>
        <a:ext cx="1523571" cy="1060835"/>
      </dsp:txXfrm>
    </dsp:sp>
    <dsp:sp modelId="{CDAFF922-DD8A-459C-AD0E-48F1077CE2C7}">
      <dsp:nvSpPr>
        <dsp:cNvPr id="0" name=""/>
        <dsp:cNvSpPr/>
      </dsp:nvSpPr>
      <dsp:spPr>
        <a:xfrm>
          <a:off x="1875955" y="3847465"/>
          <a:ext cx="2061521" cy="1305113"/>
        </a:xfrm>
        <a:prstGeom prst="ellipse">
          <a:avLst/>
        </a:prstGeom>
        <a:solidFill>
          <a:schemeClr val="accent1">
            <a:shade val="80000"/>
            <a:hueOff val="0"/>
            <a:satOff val="-30941"/>
            <a:lumOff val="27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/>
            <a:t>Підтримка Фонду ЕЕ та Програма Реформи Захисту Клімату</a:t>
          </a:r>
          <a:endParaRPr lang="de-DE" sz="1600" b="1" kern="1200" dirty="0"/>
        </a:p>
      </dsp:txBody>
      <dsp:txXfrm>
        <a:off x="1875955" y="3847465"/>
        <a:ext cx="2061521" cy="1305113"/>
      </dsp:txXfrm>
    </dsp:sp>
    <dsp:sp modelId="{35977868-AC8F-48B5-BCB3-BDBCFFCC2098}">
      <dsp:nvSpPr>
        <dsp:cNvPr id="0" name=""/>
        <dsp:cNvSpPr/>
      </dsp:nvSpPr>
      <dsp:spPr>
        <a:xfrm>
          <a:off x="2695332" y="5146529"/>
          <a:ext cx="1978022" cy="1065831"/>
        </a:xfrm>
        <a:prstGeom prst="ellipse">
          <a:avLst/>
        </a:prstGeom>
        <a:solidFill>
          <a:schemeClr val="accent1">
            <a:shade val="80000"/>
            <a:hueOff val="0"/>
            <a:satOff val="-38676"/>
            <a:lumOff val="34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rgbClr val="FFFFFF"/>
              </a:solidFill>
              <a:latin typeface="Arial"/>
            </a:rPr>
            <a:t>ЕЕ район міста Львова</a:t>
          </a:r>
          <a:endParaRPr lang="de-DE" sz="1800" b="1" kern="1200" dirty="0"/>
        </a:p>
      </dsp:txBody>
      <dsp:txXfrm>
        <a:off x="2695332" y="5146529"/>
        <a:ext cx="1978022" cy="1065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314" y="0"/>
            <a:ext cx="295047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275"/>
            <a:ext cx="295047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314" y="9444275"/>
            <a:ext cx="295047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314" y="0"/>
            <a:ext cx="295047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9" y="4722138"/>
            <a:ext cx="4993112" cy="447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275"/>
            <a:ext cx="295047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314" y="9444275"/>
            <a:ext cx="295047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58312-5DEE-4544-9875-5AE6DDE877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4265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</p:spTree>
    <p:extLst>
      <p:ext uri="{BB962C8B-B14F-4D97-AF65-F5344CB8AC3E}">
        <p14:creationId xmlns="" xmlns:p14="http://schemas.microsoft.com/office/powerpoint/2010/main" val="31008446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="" xmlns:a16="http://schemas.microsoft.com/office/drawing/2014/main" id="{BF2802A9-B3F1-4150-94BF-CA08E966DD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61163" y="6592888"/>
            <a:ext cx="1152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 sz="1200" b="0" dirty="0">
                <a:solidFill>
                  <a:schemeClr val="bg1"/>
                </a:solidFill>
                <a:latin typeface="Arial" charset="0"/>
                <a:cs typeface="+mn-cs"/>
              </a:rPr>
              <a:t>05 / 2012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0288" y="863601"/>
            <a:ext cx="6961187" cy="69056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9813" y="1554163"/>
            <a:ext cx="6961187" cy="466725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760649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</p:spTree>
    <p:extLst>
      <p:ext uri="{BB962C8B-B14F-4D97-AF65-F5344CB8AC3E}">
        <p14:creationId xmlns="" xmlns:p14="http://schemas.microsoft.com/office/powerpoint/2010/main" val="12464289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/>
              <a:t>Präsentationstitel hier eintragen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2273" y="466724"/>
            <a:ext cx="157710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b="0" dirty="0">
                <a:solidFill>
                  <a:schemeClr val="tx1"/>
                </a:solidFill>
                <a:latin typeface="Arial Narrow" panose="020B0506020202030204" pitchFamily="34" charset="0"/>
                <a:cs typeface="Arial" pitchFamily="34" charset="0"/>
              </a:rPr>
              <a:t>Implemented</a:t>
            </a:r>
            <a:r>
              <a:rPr lang="en-GB" sz="800" b="0" baseline="0" dirty="0">
                <a:solidFill>
                  <a:schemeClr val="tx1"/>
                </a:solidFill>
                <a:latin typeface="Arial Narrow" panose="020B0506020202030204" pitchFamily="34" charset="0"/>
                <a:cs typeface="Arial" pitchFamily="34" charset="0"/>
              </a:rPr>
              <a:t> </a:t>
            </a:r>
            <a:r>
              <a:rPr lang="en-GB" sz="800" b="0" dirty="0">
                <a:solidFill>
                  <a:schemeClr val="tx1"/>
                </a:solidFill>
                <a:latin typeface="Arial Narrow" panose="020B0506020202030204" pitchFamily="34" charset="0"/>
                <a:cs typeface="Arial" pitchFamily="34" charset="0"/>
              </a:rPr>
              <a:t>by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91" y="0"/>
            <a:ext cx="1735220" cy="1121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6" r:id="rId7"/>
    <p:sldLayoutId id="2147483717" r:id="rId8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dirty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noProof="0" dirty="0"/>
              <a:t>Präsentationstitel hier eintragen</a:t>
            </a:r>
          </a:p>
        </p:txBody>
      </p:sp>
    </p:spTree>
    <p:extLst>
      <p:ext uri="{BB962C8B-B14F-4D97-AF65-F5344CB8AC3E}">
        <p14:creationId xmlns=""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1040400" y="2036662"/>
            <a:ext cx="7034400" cy="167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3600" b="0" dirty="0"/>
              <a:t>Сектор енергоефективності</a:t>
            </a:r>
            <a:endParaRPr lang="en-US" sz="3600" b="0" dirty="0"/>
          </a:p>
          <a:p>
            <a:pPr algn="ctr"/>
            <a:r>
              <a:rPr lang="de-DE" b="0" dirty="0"/>
              <a:t>GIZ, </a:t>
            </a:r>
            <a:r>
              <a:rPr lang="uk-UA" b="0" dirty="0"/>
              <a:t>Україна</a:t>
            </a:r>
            <a:r>
              <a:rPr lang="de-DE" b="0" dirty="0"/>
              <a:t/>
            </a:r>
            <a:br>
              <a:rPr lang="de-DE" b="0" dirty="0"/>
            </a:br>
            <a:r>
              <a:rPr lang="de-DE" b="0" dirty="0"/>
              <a:t/>
            </a:r>
            <a:br>
              <a:rPr lang="de-DE" b="0" dirty="0"/>
            </a:br>
            <a:endParaRPr lang="de-DE" b="0" dirty="0"/>
          </a:p>
        </p:txBody>
      </p:sp>
      <p:sp>
        <p:nvSpPr>
          <p:cNvPr id="12" name="Untertitel 5"/>
          <p:cNvSpPr txBox="1">
            <a:spLocks/>
          </p:cNvSpPr>
          <p:nvPr/>
        </p:nvSpPr>
        <p:spPr bwMode="auto">
          <a:xfrm>
            <a:off x="1040400" y="3879770"/>
            <a:ext cx="70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de-DE" sz="2400" b="0" dirty="0"/>
          </a:p>
          <a:p>
            <a:pPr marL="0" indent="0" algn="ctr">
              <a:buNone/>
            </a:pPr>
            <a:r>
              <a:rPr lang="uk-UA" sz="2400" b="0" dirty="0" smtClean="0"/>
              <a:t>Кропивницький</a:t>
            </a:r>
            <a:r>
              <a:rPr lang="de-DE" sz="2400" b="0" dirty="0"/>
              <a:t/>
            </a:r>
            <a:br>
              <a:rPr lang="de-DE" sz="2400" b="0" dirty="0"/>
            </a:br>
            <a:r>
              <a:rPr lang="uk-UA" sz="2000" b="0" dirty="0" smtClean="0"/>
              <a:t>27</a:t>
            </a:r>
            <a:r>
              <a:rPr lang="de-DE" sz="2000" b="0" smtClean="0"/>
              <a:t>.0</a:t>
            </a:r>
            <a:r>
              <a:rPr lang="uk-UA" sz="2000" b="0" dirty="0" smtClean="0"/>
              <a:t>7</a:t>
            </a:r>
            <a:r>
              <a:rPr lang="de-DE" sz="2000" b="0" dirty="0" smtClean="0"/>
              <a:t>.2018</a:t>
            </a:r>
            <a:endParaRPr lang="de-DE" sz="2000" b="0" dirty="0"/>
          </a:p>
        </p:txBody>
      </p:sp>
    </p:spTree>
    <p:extLst>
      <p:ext uri="{BB962C8B-B14F-4D97-AF65-F5344CB8AC3E}">
        <p14:creationId xmlns="" xmlns:p14="http://schemas.microsoft.com/office/powerpoint/2010/main" val="25749753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6173" y="1893874"/>
            <a:ext cx="2651477" cy="4353794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2862776" y="1608233"/>
            <a:ext cx="626258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tx2"/>
                </a:solidFill>
              </a:rPr>
              <a:t>Мета проекту</a:t>
            </a:r>
            <a:r>
              <a:rPr lang="en-GB" sz="1800" dirty="0">
                <a:solidFill>
                  <a:schemeClr val="tx2"/>
                </a:solidFill>
              </a:rPr>
              <a:t>: </a:t>
            </a:r>
            <a:r>
              <a:rPr lang="uk-UA" sz="1800" b="0" dirty="0">
                <a:solidFill>
                  <a:schemeClr val="tx2"/>
                </a:solidFill>
              </a:rPr>
              <a:t>підтримка реформування правової бази у відповідності до Законодавства Енергетичного співтовариства </a:t>
            </a:r>
            <a:r>
              <a:rPr lang="en-GB" sz="1800" b="0" dirty="0">
                <a:solidFill>
                  <a:schemeClr val="tx2"/>
                </a:solidFill>
              </a:rPr>
              <a:t>(EED 2012/27EU)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tx2"/>
                </a:solidFill>
              </a:rPr>
              <a:t>Політичні консультації та позиційні документи </a:t>
            </a:r>
            <a:endParaRPr lang="en-GB" sz="180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Аналіз регуляторного впливу проекту Закону України про енергоефективність</a:t>
            </a:r>
            <a:endParaRPr lang="en-GB" sz="1200" b="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Методичні рекомендації з підвищення </a:t>
            </a:r>
            <a:r>
              <a:rPr lang="en-GB" sz="1200" b="0" dirty="0">
                <a:solidFill>
                  <a:schemeClr val="tx2"/>
                </a:solidFill>
              </a:rPr>
              <a:t>EE </a:t>
            </a:r>
            <a:r>
              <a:rPr lang="uk-UA" sz="1200" b="0" dirty="0">
                <a:solidFill>
                  <a:schemeClr val="tx2"/>
                </a:solidFill>
              </a:rPr>
              <a:t>в будівлях</a:t>
            </a:r>
            <a:endParaRPr lang="en-GB" sz="1200" b="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 err="1">
                <a:solidFill>
                  <a:schemeClr val="tx2"/>
                </a:solidFill>
              </a:rPr>
              <a:t>Аргументарій</a:t>
            </a:r>
            <a:r>
              <a:rPr lang="en-GB" sz="1200" b="0" dirty="0">
                <a:solidFill>
                  <a:schemeClr val="tx2"/>
                </a:solidFill>
              </a:rPr>
              <a:t>, </a:t>
            </a:r>
            <a:r>
              <a:rPr lang="uk-UA" sz="1200" b="0" dirty="0">
                <a:solidFill>
                  <a:schemeClr val="tx2"/>
                </a:solidFill>
              </a:rPr>
              <a:t>«Біла книга» щодо мінімальних критеріїв для </a:t>
            </a:r>
            <a:r>
              <a:rPr lang="uk-UA" sz="1200" b="0" dirty="0" err="1">
                <a:solidFill>
                  <a:schemeClr val="tx2"/>
                </a:solidFill>
              </a:rPr>
              <a:t>енергоаудитів</a:t>
            </a:r>
            <a:r>
              <a:rPr lang="uk-UA" sz="1200" b="0" dirty="0">
                <a:solidFill>
                  <a:schemeClr val="tx2"/>
                </a:solidFill>
              </a:rPr>
              <a:t> та </a:t>
            </a:r>
            <a:r>
              <a:rPr lang="uk-UA" sz="1200" b="0" dirty="0" err="1">
                <a:solidFill>
                  <a:schemeClr val="tx2"/>
                </a:solidFill>
              </a:rPr>
              <a:t>енергоаудиторів</a:t>
            </a:r>
            <a:endParaRPr lang="uk-UA" sz="1200" b="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Розробка вторинного законодавства щодо енергетичної сертифікації (Методологія розрахунку мінімальних вимог щодо ЕЕ у будівлях) </a:t>
            </a:r>
            <a:endParaRPr lang="en-GB" sz="1200" b="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tx2"/>
                </a:solidFill>
              </a:rPr>
              <a:t>Підтримка впровадження часткових реформ</a:t>
            </a:r>
            <a:endParaRPr lang="en-GB" sz="180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Підтримка розробки інвентарного списку будівель ЦОВВ</a:t>
            </a:r>
            <a:endParaRPr lang="en-GB" sz="1200" b="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Пілотні проекти</a:t>
            </a:r>
            <a:r>
              <a:rPr lang="en-GB" sz="1200" b="0" dirty="0">
                <a:solidFill>
                  <a:schemeClr val="tx2"/>
                </a:solidFill>
              </a:rPr>
              <a:t>: </a:t>
            </a:r>
            <a:r>
              <a:rPr lang="uk-UA" sz="1200" b="0" dirty="0">
                <a:solidFill>
                  <a:schemeClr val="tx2"/>
                </a:solidFill>
              </a:rPr>
              <a:t>запровадження системи енергомоніторингу та модулю </a:t>
            </a:r>
            <a:r>
              <a:rPr lang="uk-UA" sz="1200" b="0" dirty="0" err="1">
                <a:solidFill>
                  <a:schemeClr val="tx2"/>
                </a:solidFill>
              </a:rPr>
              <a:t>бенчмаркінгу</a:t>
            </a:r>
            <a:r>
              <a:rPr lang="uk-UA" sz="1200" b="0" dirty="0">
                <a:solidFill>
                  <a:schemeClr val="tx2"/>
                </a:solidFill>
              </a:rPr>
              <a:t> </a:t>
            </a:r>
            <a:r>
              <a:rPr lang="en-GB" sz="1200" b="0" dirty="0">
                <a:solidFill>
                  <a:schemeClr val="tx2"/>
                </a:solidFill>
              </a:rPr>
              <a:t>(</a:t>
            </a:r>
            <a:r>
              <a:rPr lang="uk-UA" sz="1200" b="0" dirty="0">
                <a:solidFill>
                  <a:schemeClr val="tx2"/>
                </a:solidFill>
              </a:rPr>
              <a:t>для обраних будівель ЦОВВ</a:t>
            </a:r>
            <a:r>
              <a:rPr lang="en-GB" sz="1200" b="0" dirty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Пілотні проекти</a:t>
            </a:r>
            <a:r>
              <a:rPr lang="en-GB" sz="1200" b="0" dirty="0">
                <a:solidFill>
                  <a:schemeClr val="tx2"/>
                </a:solidFill>
              </a:rPr>
              <a:t>: </a:t>
            </a:r>
            <a:r>
              <a:rPr lang="uk-UA" sz="1200" b="0" dirty="0" err="1">
                <a:solidFill>
                  <a:schemeClr val="tx2"/>
                </a:solidFill>
              </a:rPr>
              <a:t>енергоаудити</a:t>
            </a:r>
            <a:r>
              <a:rPr lang="uk-UA" sz="1200" b="0" dirty="0">
                <a:solidFill>
                  <a:schemeClr val="tx2"/>
                </a:solidFill>
              </a:rPr>
              <a:t> </a:t>
            </a:r>
            <a:r>
              <a:rPr lang="en-GB" sz="1200" b="0" dirty="0">
                <a:solidFill>
                  <a:schemeClr val="tx2"/>
                </a:solidFill>
              </a:rPr>
              <a:t>(</a:t>
            </a:r>
            <a:r>
              <a:rPr lang="uk-UA" sz="1200" b="0" dirty="0">
                <a:solidFill>
                  <a:schemeClr val="tx2"/>
                </a:solidFill>
              </a:rPr>
              <a:t>у </a:t>
            </a:r>
            <a:r>
              <a:rPr lang="en-GB" sz="1200" b="0" dirty="0">
                <a:solidFill>
                  <a:schemeClr val="tx2"/>
                </a:solidFill>
              </a:rPr>
              <a:t>5 </a:t>
            </a:r>
            <a:r>
              <a:rPr lang="uk-UA" sz="1200" b="0" dirty="0">
                <a:solidFill>
                  <a:schemeClr val="tx2"/>
                </a:solidFill>
              </a:rPr>
              <a:t>будівлях ЦОВВ, включаючи 3 будівлі </a:t>
            </a:r>
            <a:r>
              <a:rPr lang="uk-UA" sz="1200" b="0" dirty="0" err="1">
                <a:solidFill>
                  <a:schemeClr val="tx2"/>
                </a:solidFill>
              </a:rPr>
              <a:t>Мінрегіону</a:t>
            </a:r>
            <a:r>
              <a:rPr lang="en-GB" sz="1200" b="0" dirty="0">
                <a:solidFill>
                  <a:schemeClr val="tx2"/>
                </a:solidFill>
              </a:rPr>
              <a:t>)</a:t>
            </a:r>
            <a:r>
              <a:rPr lang="uk-UA" sz="1200" b="0" dirty="0">
                <a:solidFill>
                  <a:schemeClr val="tx2"/>
                </a:solidFill>
              </a:rPr>
              <a:t> та </a:t>
            </a:r>
            <a:r>
              <a:rPr lang="uk-UA" sz="1200" b="0" dirty="0" err="1">
                <a:solidFill>
                  <a:schemeClr val="tx2"/>
                </a:solidFill>
              </a:rPr>
              <a:t>тепловізійна</a:t>
            </a:r>
            <a:r>
              <a:rPr lang="uk-UA" sz="1200" b="0" dirty="0">
                <a:solidFill>
                  <a:schemeClr val="tx2"/>
                </a:solidFill>
              </a:rPr>
              <a:t> зйомка</a:t>
            </a:r>
            <a:endParaRPr lang="en-GB" sz="1200" b="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tx2"/>
                </a:solidFill>
              </a:rPr>
              <a:t>Інформація та діалог для прийняття політичних рішень</a:t>
            </a:r>
            <a:endParaRPr lang="en-GB" sz="180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Тренінги та семінари</a:t>
            </a:r>
            <a:r>
              <a:rPr lang="en-GB" sz="1200" b="0" dirty="0">
                <a:solidFill>
                  <a:schemeClr val="tx2"/>
                </a:solidFill>
              </a:rPr>
              <a:t>, </a:t>
            </a:r>
            <a:r>
              <a:rPr lang="uk-UA" sz="1200" b="0" dirty="0">
                <a:solidFill>
                  <a:schemeClr val="tx2"/>
                </a:solidFill>
              </a:rPr>
              <a:t>навчальні поїздки, конференції</a:t>
            </a:r>
            <a:r>
              <a:rPr lang="en-GB" sz="1200" b="0" dirty="0">
                <a:solidFill>
                  <a:schemeClr val="tx2"/>
                </a:solidFill>
              </a:rPr>
              <a:t>, </a:t>
            </a:r>
            <a:r>
              <a:rPr lang="uk-UA" sz="1200" b="0" dirty="0">
                <a:solidFill>
                  <a:schemeClr val="tx2"/>
                </a:solidFill>
              </a:rPr>
              <a:t>розвиток інституційної спроможності, підтримка заходів для ЗМІ</a:t>
            </a:r>
            <a:endParaRPr lang="en-GB" sz="1200" b="0" dirty="0">
              <a:solidFill>
                <a:schemeClr val="tx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36173" y="1996375"/>
            <a:ext cx="249786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</a:rPr>
              <a:t>На </a:t>
            </a:r>
            <a:r>
              <a:rPr lang="ru-RU" sz="1400" dirty="0" err="1">
                <a:solidFill>
                  <a:srgbClr val="C80F0F"/>
                </a:solidFill>
              </a:rPr>
              <a:t>замовлення</a:t>
            </a:r>
            <a:r>
              <a:rPr lang="de-DE" sz="1800" dirty="0">
                <a:solidFill>
                  <a:srgbClr val="C80F0F"/>
                </a:solidFill>
              </a:rPr>
              <a:t/>
            </a:r>
            <a:br>
              <a:rPr lang="de-DE" sz="1800" dirty="0">
                <a:solidFill>
                  <a:srgbClr val="C80F0F"/>
                </a:solidFill>
              </a:rPr>
            </a:br>
            <a:endParaRPr lang="de-DE" sz="900" dirty="0">
              <a:solidFill>
                <a:srgbClr val="C80F0F"/>
              </a:solidFill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з </a:t>
            </a:r>
            <a:r>
              <a:rPr lang="ru-RU" sz="1200" dirty="0" err="1"/>
              <a:t>економічного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 та </a:t>
            </a:r>
            <a:r>
              <a:rPr lang="ru-RU" sz="1200" dirty="0" err="1"/>
              <a:t>розвитку</a:t>
            </a:r>
            <a:r>
              <a:rPr lang="en-GB" sz="1200" dirty="0"/>
              <a:t> (BMZ)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3058204"/>
            <a:ext cx="2561364" cy="1384995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pPr lvl="0"/>
            <a:r>
              <a:rPr lang="ru-RU" sz="1200" dirty="0" err="1">
                <a:solidFill>
                  <a:srgbClr val="FFFFFF"/>
                </a:solidFill>
              </a:rPr>
              <a:t>Міністерство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регіонального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розвитку</a:t>
            </a:r>
            <a:r>
              <a:rPr lang="ru-RU" sz="1200" dirty="0">
                <a:solidFill>
                  <a:srgbClr val="FFFFFF"/>
                </a:solidFill>
              </a:rPr>
              <a:t>, </a:t>
            </a:r>
            <a:r>
              <a:rPr lang="ru-RU" sz="1200" dirty="0" err="1">
                <a:solidFill>
                  <a:srgbClr val="FFFFFF"/>
                </a:solidFill>
              </a:rPr>
              <a:t>будівництва</a:t>
            </a:r>
            <a:r>
              <a:rPr lang="ru-RU" sz="1200" dirty="0">
                <a:solidFill>
                  <a:srgbClr val="FFFFFF"/>
                </a:solidFill>
              </a:rPr>
              <a:t> та </a:t>
            </a:r>
            <a:r>
              <a:rPr lang="ru-RU" sz="1200" dirty="0" err="1">
                <a:solidFill>
                  <a:srgbClr val="FFFFFF"/>
                </a:solidFill>
              </a:rPr>
              <a:t>житлово-комунального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господарства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України</a:t>
            </a:r>
            <a:endParaRPr lang="ro-RO" sz="1200" dirty="0">
              <a:solidFill>
                <a:srgbClr val="FFFFFF"/>
              </a:solidFill>
            </a:endParaRPr>
          </a:p>
          <a:p>
            <a:endParaRPr lang="ro-RO" sz="1200" dirty="0">
              <a:solidFill>
                <a:schemeClr val="bg1"/>
              </a:solidFill>
              <a:latin typeface="+mn-lt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03/2017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03/2020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  <a:p>
            <a:r>
              <a:rPr lang="uk-UA" sz="1200" b="0" dirty="0">
                <a:solidFill>
                  <a:schemeClr val="bg1"/>
                </a:solidFill>
                <a:latin typeface="+mn-lt"/>
              </a:rPr>
              <a:t>Обсяг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2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1200" b="0" dirty="0">
                <a:solidFill>
                  <a:schemeClr val="bg1"/>
                </a:solidFill>
                <a:latin typeface="+mn-lt"/>
              </a:rPr>
              <a:t>млн. євро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365CAB-E02A-4179-9EBA-BEC603179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3" y="4520135"/>
            <a:ext cx="2512989" cy="1939086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45813E53-8AA9-42A8-8DBC-64F6B5546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ru-RU" sz="1600" dirty="0">
                <a:solidFill>
                  <a:srgbClr val="FFFFFF"/>
                </a:solidFill>
              </a:rPr>
              <a:t>Реформа у </a:t>
            </a:r>
            <a:r>
              <a:rPr lang="ru-RU" sz="1600" dirty="0" err="1">
                <a:solidFill>
                  <a:srgbClr val="FFFFFF"/>
                </a:solidFill>
              </a:rPr>
              <a:t>сфері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енергоефективності</a:t>
            </a:r>
            <a:r>
              <a:rPr lang="ru-RU" sz="1600" dirty="0">
                <a:solidFill>
                  <a:srgbClr val="FFFFFF"/>
                </a:solidFill>
              </a:rPr>
              <a:t> в </a:t>
            </a:r>
            <a:r>
              <a:rPr lang="ru-RU" sz="1600" dirty="0" err="1">
                <a:solidFill>
                  <a:srgbClr val="FFFFFF"/>
                </a:solidFill>
              </a:rPr>
              <a:t>Україні</a:t>
            </a:r>
            <a:r>
              <a:rPr lang="en-US" sz="1600" dirty="0">
                <a:solidFill>
                  <a:srgbClr val="FFFFFF"/>
                </a:solidFill>
              </a:rPr>
              <a:t> (1) </a:t>
            </a:r>
          </a:p>
        </p:txBody>
      </p:sp>
    </p:spTree>
    <p:extLst>
      <p:ext uri="{BB962C8B-B14F-4D97-AF65-F5344CB8AC3E}">
        <p14:creationId xmlns="" xmlns:p14="http://schemas.microsoft.com/office/powerpoint/2010/main" val="31635270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864845"/>
            <a:ext cx="9144000" cy="4353794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mtClean="0"/>
              <a:t>Дякую за увагу!</a:t>
            </a: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sp>
        <p:nvSpPr>
          <p:cNvPr id="13" name="Rechteck 12"/>
          <p:cNvSpPr/>
          <p:nvPr/>
        </p:nvSpPr>
        <p:spPr>
          <a:xfrm flipV="1">
            <a:off x="0" y="6152830"/>
            <a:ext cx="9032014" cy="276999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pPr lvl="0"/>
            <a:endParaRPr lang="ro-RO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45813E53-8AA9-42A8-8DBC-64F6B5546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5270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>
            <a:extLst>
              <a:ext uri="{FF2B5EF4-FFF2-40B4-BE49-F238E27FC236}">
                <a16:creationId xmlns="" xmlns:a16="http://schemas.microsoft.com/office/drawing/2014/main" id="{8B4FDDF8-3640-44F6-B7CE-8FE35E3F49E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56897101"/>
              </p:ext>
            </p:extLst>
          </p:nvPr>
        </p:nvGraphicFramePr>
        <p:xfrm>
          <a:off x="4393320" y="24243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252" name="Textfeld 23">
            <a:extLst>
              <a:ext uri="{FF2B5EF4-FFF2-40B4-BE49-F238E27FC236}">
                <a16:creationId xmlns="" xmlns:a16="http://schemas.microsoft.com/office/drawing/2014/main" id="{C77212B5-13C7-4B33-87AA-5B49D3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030" y="4369303"/>
            <a:ext cx="1505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de-DE" sz="1800" dirty="0">
                <a:solidFill>
                  <a:schemeClr val="bg1"/>
                </a:solidFill>
              </a:rPr>
              <a:t>Приватний</a:t>
            </a:r>
            <a:r>
              <a:rPr lang="en-US" altLang="de-DE" sz="1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altLang="de-DE" sz="1800" dirty="0">
                <a:solidFill>
                  <a:schemeClr val="bg1"/>
                </a:solidFill>
              </a:rPr>
              <a:t>сектор</a:t>
            </a:r>
          </a:p>
        </p:txBody>
      </p:sp>
      <p:sp>
        <p:nvSpPr>
          <p:cNvPr id="25" name="Titel 1">
            <a:extLst>
              <a:ext uri="{FF2B5EF4-FFF2-40B4-BE49-F238E27FC236}">
                <a16:creationId xmlns="" xmlns:a16="http://schemas.microsoft.com/office/drawing/2014/main" id="{177ED003-F3F8-473E-9736-AAEF9B8F47FA}"/>
              </a:ext>
            </a:extLst>
          </p:cNvPr>
          <p:cNvSpPr txBox="1">
            <a:spLocks/>
          </p:cNvSpPr>
          <p:nvPr/>
        </p:nvSpPr>
        <p:spPr bwMode="auto">
          <a:xfrm>
            <a:off x="3389313" y="1287463"/>
            <a:ext cx="55816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uk-UA" sz="2400" dirty="0">
                <a:solidFill>
                  <a:srgbClr val="2D4E5D"/>
                </a:solidFill>
                <a:latin typeface="+mn-lt"/>
                <a:ea typeface="+mn-ea"/>
                <a:cs typeface="+mn-cs"/>
              </a:rPr>
              <a:t>Енергоефективність </a:t>
            </a:r>
            <a:r>
              <a:rPr lang="de-DE" sz="2400" dirty="0">
                <a:solidFill>
                  <a:srgbClr val="2D4E5D"/>
                </a:solidFill>
                <a:latin typeface="+mn-lt"/>
                <a:ea typeface="+mn-ea"/>
                <a:cs typeface="+mn-cs"/>
              </a:rPr>
              <a:t>– </a:t>
            </a:r>
            <a:endParaRPr lang="uk-UA" sz="2400" dirty="0">
              <a:solidFill>
                <a:srgbClr val="2D4E5D"/>
              </a:solidFill>
              <a:latin typeface="+mn-lt"/>
              <a:ea typeface="+mn-ea"/>
              <a:cs typeface="+mn-cs"/>
            </a:endParaRPr>
          </a:p>
          <a:p>
            <a:pPr algn="r">
              <a:defRPr/>
            </a:pPr>
            <a:r>
              <a:rPr lang="uk-UA" sz="2400" dirty="0">
                <a:solidFill>
                  <a:srgbClr val="2D4E5D"/>
                </a:solidFill>
                <a:latin typeface="+mn-lt"/>
                <a:ea typeface="+mn-ea"/>
                <a:cs typeface="+mn-cs"/>
              </a:rPr>
              <a:t>Підтримка від уряду Німеччини</a:t>
            </a:r>
            <a:endParaRPr lang="de-DE" sz="2400" dirty="0">
              <a:solidFill>
                <a:srgbClr val="2D4E5D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="" xmlns:a16="http://schemas.microsoft.com/office/drawing/2014/main" id="{3321B57B-0571-43F4-B008-7CFDC3B54F4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33477895"/>
              </p:ext>
            </p:extLst>
          </p:nvPr>
        </p:nvGraphicFramePr>
        <p:xfrm>
          <a:off x="-877776" y="608920"/>
          <a:ext cx="6179154" cy="620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3255" name="Textfeld 21">
            <a:extLst>
              <a:ext uri="{FF2B5EF4-FFF2-40B4-BE49-F238E27FC236}">
                <a16:creationId xmlns="" xmlns:a16="http://schemas.microsoft.com/office/drawing/2014/main" id="{93536BCF-3980-4BAE-A5AB-0BEBC9E9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869" y="3419509"/>
            <a:ext cx="1545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de-DE" sz="1800" dirty="0">
                <a:solidFill>
                  <a:schemeClr val="bg1"/>
                </a:solidFill>
              </a:rPr>
              <a:t>Державний </a:t>
            </a:r>
          </a:p>
          <a:p>
            <a:pPr algn="ctr"/>
            <a:r>
              <a:rPr lang="uk-UA" altLang="de-DE" sz="1800" dirty="0">
                <a:solidFill>
                  <a:schemeClr val="bg1"/>
                </a:solidFill>
              </a:rPr>
              <a:t>сектор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="" xmlns:a16="http://schemas.microsoft.com/office/drawing/2014/main" id="{C2C470C3-83A7-4DAC-BA4D-D0E7757BCCF6}"/>
              </a:ext>
            </a:extLst>
          </p:cNvPr>
          <p:cNvSpPr txBox="1"/>
          <p:nvPr/>
        </p:nvSpPr>
        <p:spPr>
          <a:xfrm>
            <a:off x="2883127" y="384076"/>
            <a:ext cx="796925" cy="43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BMZ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="" xmlns:a16="http://schemas.microsoft.com/office/drawing/2014/main" id="{006BBBF7-1311-464D-BB94-10A56C4C2487}"/>
              </a:ext>
            </a:extLst>
          </p:cNvPr>
          <p:cNvSpPr txBox="1"/>
          <p:nvPr/>
        </p:nvSpPr>
        <p:spPr>
          <a:xfrm>
            <a:off x="725488" y="1728788"/>
            <a:ext cx="796925" cy="4302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BMZ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="" xmlns:a16="http://schemas.microsoft.com/office/drawing/2014/main" id="{8F7DA27F-1589-4A64-BAF5-5870030FA2F7}"/>
              </a:ext>
            </a:extLst>
          </p:cNvPr>
          <p:cNvSpPr txBox="1"/>
          <p:nvPr/>
        </p:nvSpPr>
        <p:spPr>
          <a:xfrm>
            <a:off x="419790" y="3072983"/>
            <a:ext cx="796925" cy="43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BMZ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="" xmlns:a16="http://schemas.microsoft.com/office/drawing/2014/main" id="{BF020BB5-3546-426F-9611-115F0A01C6F6}"/>
              </a:ext>
            </a:extLst>
          </p:cNvPr>
          <p:cNvSpPr txBox="1"/>
          <p:nvPr/>
        </p:nvSpPr>
        <p:spPr>
          <a:xfrm>
            <a:off x="8038870" y="2595108"/>
            <a:ext cx="796925" cy="43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BMZ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="" xmlns:a16="http://schemas.microsoft.com/office/drawing/2014/main" id="{58AD15FB-79F5-4F83-9752-5FF792938647}"/>
              </a:ext>
            </a:extLst>
          </p:cNvPr>
          <p:cNvSpPr txBox="1"/>
          <p:nvPr/>
        </p:nvSpPr>
        <p:spPr>
          <a:xfrm>
            <a:off x="7918450" y="5961063"/>
            <a:ext cx="827471" cy="430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BMU</a:t>
            </a:r>
          </a:p>
        </p:txBody>
      </p:sp>
      <p:sp>
        <p:nvSpPr>
          <p:cNvPr id="14" name="Textfeld 27">
            <a:extLst>
              <a:ext uri="{FF2B5EF4-FFF2-40B4-BE49-F238E27FC236}">
                <a16:creationId xmlns="" xmlns:a16="http://schemas.microsoft.com/office/drawing/2014/main" id="{7D40E93B-DF56-469A-803D-0D667D2782EE}"/>
              </a:ext>
            </a:extLst>
          </p:cNvPr>
          <p:cNvSpPr txBox="1"/>
          <p:nvPr/>
        </p:nvSpPr>
        <p:spPr>
          <a:xfrm>
            <a:off x="327025" y="4874562"/>
            <a:ext cx="827471" cy="430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BMU</a:t>
            </a:r>
          </a:p>
        </p:txBody>
      </p:sp>
      <p:sp>
        <p:nvSpPr>
          <p:cNvPr id="15" name="Textfeld 30">
            <a:extLst>
              <a:ext uri="{FF2B5EF4-FFF2-40B4-BE49-F238E27FC236}">
                <a16:creationId xmlns="" xmlns:a16="http://schemas.microsoft.com/office/drawing/2014/main" id="{56C82B44-6BC6-4DE0-A7A3-F4DF4A4BE12A}"/>
              </a:ext>
            </a:extLst>
          </p:cNvPr>
          <p:cNvSpPr txBox="1"/>
          <p:nvPr/>
        </p:nvSpPr>
        <p:spPr>
          <a:xfrm>
            <a:off x="714427" y="6189574"/>
            <a:ext cx="827471" cy="430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BMU</a:t>
            </a:r>
          </a:p>
        </p:txBody>
      </p:sp>
    </p:spTree>
    <p:extLst>
      <p:ext uri="{BB962C8B-B14F-4D97-AF65-F5344CB8AC3E}">
        <p14:creationId xmlns="" xmlns:p14="http://schemas.microsoft.com/office/powerpoint/2010/main" val="1597536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91ED3547-DA4A-43C4-9CF9-B9ED9EEF4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4817864"/>
              </p:ext>
            </p:extLst>
          </p:nvPr>
        </p:nvGraphicFramePr>
        <p:xfrm>
          <a:off x="275770" y="1213912"/>
          <a:ext cx="8723087" cy="56567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9030">
                  <a:extLst>
                    <a:ext uri="{9D8B030D-6E8A-4147-A177-3AD203B41FA5}">
                      <a16:colId xmlns="" xmlns:a16="http://schemas.microsoft.com/office/drawing/2014/main" val="16089548"/>
                    </a:ext>
                  </a:extLst>
                </a:gridCol>
                <a:gridCol w="2975429">
                  <a:extLst>
                    <a:ext uri="{9D8B030D-6E8A-4147-A177-3AD203B41FA5}">
                      <a16:colId xmlns="" xmlns:a16="http://schemas.microsoft.com/office/drawing/2014/main" val="4132318294"/>
                    </a:ext>
                  </a:extLst>
                </a:gridCol>
                <a:gridCol w="3178628">
                  <a:extLst>
                    <a:ext uri="{9D8B030D-6E8A-4147-A177-3AD203B41FA5}">
                      <a16:colId xmlns="" xmlns:a16="http://schemas.microsoft.com/office/drawing/2014/main" val="1862254549"/>
                    </a:ext>
                  </a:extLst>
                </a:gridCol>
              </a:tblGrid>
              <a:tr h="430495">
                <a:tc>
                  <a:txBody>
                    <a:bodyPr/>
                    <a:lstStyle/>
                    <a:p>
                      <a:r>
                        <a:rPr lang="uk-UA" sz="1200" dirty="0" err="1"/>
                        <a:t>Бенефіціар</a:t>
                      </a:r>
                      <a:endParaRPr lang="uk-UA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Назва проекту</a:t>
                      </a:r>
                      <a:endParaRPr lang="uk-UA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Замовник</a:t>
                      </a:r>
                      <a:endParaRPr lang="uk-UA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7649416"/>
                  </a:ext>
                </a:extLst>
              </a:tr>
              <a:tr h="498420">
                <a:tc rowSpan="6">
                  <a:txBody>
                    <a:bodyPr/>
                    <a:lstStyle/>
                    <a:p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Міністерство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регіонального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будівництва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житлово-комунального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господарства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endParaRPr lang="ro-RO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dirty="0"/>
                        <a:t>Реформи у сфері ЕЕ в Україні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Федерального </a:t>
                      </a:r>
                      <a:r>
                        <a:rPr lang="ru-RU" sz="1200" dirty="0" err="1"/>
                        <a:t>міністерства</a:t>
                      </a:r>
                      <a:r>
                        <a:rPr lang="ru-RU" sz="1200" dirty="0"/>
                        <a:t> з </a:t>
                      </a:r>
                      <a:r>
                        <a:rPr lang="ru-RU" sz="1200" dirty="0" err="1"/>
                        <a:t>економічного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співробітництва</a:t>
                      </a:r>
                      <a:r>
                        <a:rPr lang="ru-RU" sz="1200" dirty="0"/>
                        <a:t> та </a:t>
                      </a:r>
                      <a:r>
                        <a:rPr lang="ru-RU" sz="1200" dirty="0" err="1"/>
                        <a:t>розвитку</a:t>
                      </a:r>
                      <a:r>
                        <a:rPr lang="en-GB" sz="1200" dirty="0"/>
                        <a:t> (BMZ)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6201755"/>
                  </a:ext>
                </a:extLst>
              </a:tr>
              <a:tr h="514096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dirty="0"/>
                        <a:t>ЕЕ у громадах</a:t>
                      </a:r>
                      <a:r>
                        <a:rPr lang="en-US" sz="1200" b="0" dirty="0"/>
                        <a:t> II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Федерального міністерства з економічного співробітництва та розвитку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(BMZ)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1679319"/>
                  </a:ext>
                </a:extLst>
              </a:tr>
              <a:tr h="472875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dirty="0"/>
                        <a:t>Партнерство з модернізації: ЕЕ в лікарнях 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Федерального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міністерства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економічного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співробітництва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(BMZ)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286192"/>
                  </a:ext>
                </a:extLst>
              </a:tr>
              <a:tr h="341958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/>
                        <a:t>Підтримка Фонду ЕЕ та Програма Реформи Захисту Клімату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Федеральне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міністерство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навколишнього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середовища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збереження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природи</a:t>
                      </a:r>
                      <a:r>
                        <a:rPr lang="ru-RU" sz="1200" dirty="0"/>
                        <a:t> та </a:t>
                      </a:r>
                      <a:r>
                        <a:rPr lang="ru-RU" sz="1200" dirty="0" err="1"/>
                        <a:t>ядерної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безпеки</a:t>
                      </a:r>
                      <a:r>
                        <a:rPr lang="en-GB" sz="1200" dirty="0"/>
                        <a:t> (BMU)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2433689"/>
                  </a:ext>
                </a:extLst>
              </a:tr>
              <a:tr h="666495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ЕЕ район міста Львова</a:t>
                      </a:r>
                      <a:endParaRPr lang="de-DE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Федеральне міністерство навколишнього середовища, збереження природи та ядерної безпеки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(BMU)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0908418"/>
                  </a:ext>
                </a:extLst>
              </a:tr>
              <a:tr h="666495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dirty="0"/>
                        <a:t>Пілотний проект ЕЕ забудова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Федеральне міністерство навколишнього середовища, збереження природи та ядерної безпеки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(BMU)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8763141"/>
                  </a:ext>
                </a:extLst>
              </a:tr>
              <a:tr h="666495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Міністерство екології України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Встановлення схеми торгівлі викидами </a:t>
                      </a:r>
                      <a:r>
                        <a:rPr lang="de-DE" sz="1200" dirty="0"/>
                        <a:t>(ETS)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Федеральне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міністерство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навколишнього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середовища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збереження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природи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ядерної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безпеки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(BMU)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7772409"/>
                  </a:ext>
                </a:extLst>
              </a:tr>
              <a:tr h="666495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Міністерство економічного розвитку та торгівлі України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/>
                        <a:t>Консультування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підприємств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щодо</a:t>
                      </a:r>
                      <a:r>
                        <a:rPr lang="ru-RU" sz="1200" dirty="0"/>
                        <a:t> енергоефективност</a:t>
                      </a:r>
                      <a:r>
                        <a:rPr lang="uk-UA" sz="1200" dirty="0"/>
                        <a:t>і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Федерального </a:t>
                      </a:r>
                      <a:r>
                        <a:rPr lang="ru-RU" sz="1200" dirty="0" err="1"/>
                        <a:t>міністерства</a:t>
                      </a:r>
                      <a:r>
                        <a:rPr lang="ru-RU" sz="1200" dirty="0"/>
                        <a:t> з </a:t>
                      </a:r>
                      <a:r>
                        <a:rPr lang="ru-RU" sz="1200" dirty="0" err="1"/>
                        <a:t>економічного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співробітництва</a:t>
                      </a:r>
                      <a:r>
                        <a:rPr lang="ru-RU" sz="1200" dirty="0"/>
                        <a:t> та </a:t>
                      </a:r>
                      <a:r>
                        <a:rPr lang="ru-RU" sz="1200" dirty="0" err="1"/>
                        <a:t>розвитку</a:t>
                      </a:r>
                      <a:r>
                        <a:rPr lang="en-GB" sz="1200" dirty="0"/>
                        <a:t> (BMZ)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765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20788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815927"/>
            <a:ext cx="2787651" cy="4720230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00807" y="1811709"/>
            <a:ext cx="52170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Розробка та впровадження енергоефективних технічних та фінансових послуг</a:t>
            </a: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Розвиток інституційної спроможності керівництва та технічного персоналу лікарень</a:t>
            </a:r>
          </a:p>
          <a:p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6E6452"/>
                </a:solidFill>
              </a:rPr>
              <a:t>2 </a:t>
            </a:r>
            <a:r>
              <a:rPr lang="uk-UA" sz="1800" dirty="0">
                <a:solidFill>
                  <a:srgbClr val="6E6452"/>
                </a:solidFill>
              </a:rPr>
              <a:t>пілотні проекти</a:t>
            </a: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Діалогова платформа</a:t>
            </a:r>
            <a:r>
              <a:rPr lang="de-DE" sz="1800" dirty="0">
                <a:solidFill>
                  <a:srgbClr val="6E6452"/>
                </a:solidFill>
              </a:rPr>
              <a:t/>
            </a:r>
            <a:br>
              <a:rPr lang="de-DE" sz="1800" dirty="0">
                <a:solidFill>
                  <a:srgbClr val="6E6452"/>
                </a:solidFill>
              </a:rPr>
            </a:br>
            <a:endParaRPr lang="de-DE" sz="18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6430" y="1924369"/>
            <a:ext cx="2497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з </a:t>
            </a:r>
            <a:r>
              <a:rPr lang="ru-RU" sz="1200" dirty="0" err="1"/>
              <a:t>економічного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 та </a:t>
            </a:r>
            <a:r>
              <a:rPr lang="ru-RU" sz="1200" dirty="0" err="1"/>
              <a:t>розвитку</a:t>
            </a:r>
            <a:r>
              <a:rPr lang="en-GB" sz="1200" dirty="0"/>
              <a:t> (BMZ)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3058204"/>
            <a:ext cx="2561364" cy="1384995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+mn-lt"/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розвитку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та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України</a:t>
            </a:r>
            <a:endParaRPr lang="ro-RO" sz="1200" dirty="0">
              <a:solidFill>
                <a:schemeClr val="bg1"/>
              </a:solidFill>
              <a:latin typeface="+mn-lt"/>
            </a:endParaRPr>
          </a:p>
          <a:p>
            <a:endParaRPr lang="ro-RO" sz="1200" dirty="0">
              <a:solidFill>
                <a:schemeClr val="bg1"/>
              </a:solidFill>
              <a:latin typeface="+mn-lt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08/2016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08/2019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  <a:p>
            <a:r>
              <a:rPr lang="ru-RU" sz="1200" b="0" dirty="0" err="1">
                <a:solidFill>
                  <a:schemeClr val="bg1"/>
                </a:solidFill>
                <a:latin typeface="+mn-lt"/>
              </a:rPr>
              <a:t>Обсяг</a:t>
            </a:r>
            <a:r>
              <a:rPr lang="ru-RU" sz="1200" b="0" dirty="0">
                <a:solidFill>
                  <a:schemeClr val="bg1"/>
                </a:solidFill>
                <a:latin typeface="+mn-lt"/>
              </a:rPr>
              <a:t>: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3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b="0" dirty="0">
                <a:solidFill>
                  <a:schemeClr val="bg1"/>
                </a:solidFill>
                <a:latin typeface="+mn-lt"/>
              </a:rPr>
              <a:t>млн. </a:t>
            </a:r>
            <a:r>
              <a:rPr lang="ru-RU" sz="1200" b="0" dirty="0" err="1">
                <a:solidFill>
                  <a:schemeClr val="bg1"/>
                </a:solidFill>
                <a:latin typeface="+mn-lt"/>
              </a:rPr>
              <a:t>євро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A5E73316-8E33-43D8-8C53-3F389CF67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58" y="1277894"/>
            <a:ext cx="8592458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</a:rPr>
              <a:t>Партнерство з модернізації: енергоефективність у лікарнях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71322E-31A9-4BD1-BF40-0DEB51138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" y="4667300"/>
            <a:ext cx="2584520" cy="1792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03266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756229"/>
            <a:ext cx="2787651" cy="4779928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29836" y="1636670"/>
            <a:ext cx="52170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 err="1">
                <a:solidFill>
                  <a:srgbClr val="6E6452"/>
                </a:solidFill>
              </a:rPr>
              <a:t>Енергоменеджмент</a:t>
            </a:r>
            <a:r>
              <a:rPr lang="uk-UA" sz="1800" dirty="0">
                <a:solidFill>
                  <a:srgbClr val="6E6452"/>
                </a:solidFill>
              </a:rPr>
              <a:t> у громадах</a:t>
            </a:r>
            <a:endParaRPr lang="de-DE" sz="1800" dirty="0">
              <a:solidFill>
                <a:srgbClr val="6E6452"/>
              </a:solidFill>
            </a:endParaRPr>
          </a:p>
          <a:p>
            <a:endParaRPr lang="de-DE" sz="11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uk-UA" sz="1200" dirty="0">
                <a:solidFill>
                  <a:srgbClr val="6E6452"/>
                </a:solidFill>
              </a:rPr>
              <a:t>Системи енергоменеджменту впроваджуються або вдосконалюються у </a:t>
            </a:r>
            <a:r>
              <a:rPr lang="en-US" sz="1200" dirty="0">
                <a:solidFill>
                  <a:srgbClr val="6E6452"/>
                </a:solidFill>
              </a:rPr>
              <a:t>20 </a:t>
            </a:r>
            <a:r>
              <a:rPr lang="uk-UA" sz="1200" dirty="0">
                <a:solidFill>
                  <a:srgbClr val="6E6452"/>
                </a:solidFill>
              </a:rPr>
              <a:t>малих громадах України, які  курують 5 міст з попереднього проекту «ЕЕ у громадах» (міста були обрані з-поміж 100 міст-</a:t>
            </a:r>
            <a:r>
              <a:rPr lang="uk-UA" sz="1200" dirty="0" err="1">
                <a:solidFill>
                  <a:srgbClr val="6E6452"/>
                </a:solidFill>
              </a:rPr>
              <a:t>аплікантів</a:t>
            </a:r>
            <a:r>
              <a:rPr lang="uk-UA" sz="1200" dirty="0">
                <a:solidFill>
                  <a:srgbClr val="6E6452"/>
                </a:solidFill>
              </a:rPr>
              <a:t>) </a:t>
            </a:r>
            <a:endParaRPr lang="en-US" sz="12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200" dirty="0">
                <a:solidFill>
                  <a:srgbClr val="6E6452"/>
                </a:solidFill>
              </a:rPr>
              <a:t>30 </a:t>
            </a:r>
            <a:r>
              <a:rPr lang="uk-UA" sz="1200" dirty="0">
                <a:solidFill>
                  <a:srgbClr val="6E6452"/>
                </a:solidFill>
              </a:rPr>
              <a:t>ОТГ будуть обрані для впровадження  системи енергоменеджменту </a:t>
            </a:r>
            <a:r>
              <a:rPr lang="en-US" sz="1200" dirty="0">
                <a:solidFill>
                  <a:srgbClr val="6E6452"/>
                </a:solidFill>
              </a:rPr>
              <a:t>(U-LEAD)</a:t>
            </a:r>
          </a:p>
          <a:p>
            <a:pPr>
              <a:buClr>
                <a:schemeClr val="accent1"/>
              </a:buClr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Ринок </a:t>
            </a:r>
            <a:r>
              <a:rPr lang="uk-UA" sz="1800" dirty="0" err="1">
                <a:solidFill>
                  <a:srgbClr val="6E6452"/>
                </a:solidFill>
              </a:rPr>
              <a:t>енергосервісу</a:t>
            </a:r>
            <a:r>
              <a:rPr lang="de-DE" sz="1800" dirty="0">
                <a:solidFill>
                  <a:srgbClr val="6E6452"/>
                </a:solidFill>
              </a:rPr>
              <a:t/>
            </a:r>
            <a:br>
              <a:rPr lang="de-DE" sz="1800" dirty="0">
                <a:solidFill>
                  <a:srgbClr val="6E6452"/>
                </a:solidFill>
              </a:rPr>
            </a:br>
            <a:endParaRPr lang="de-DE" sz="11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uk-UA" sz="1200" dirty="0">
                <a:solidFill>
                  <a:srgbClr val="6E6452"/>
                </a:solidFill>
              </a:rPr>
              <a:t>Буде підвищено можливості принаймні </a:t>
            </a:r>
            <a:r>
              <a:rPr lang="en-US" sz="1200" dirty="0">
                <a:solidFill>
                  <a:srgbClr val="6E6452"/>
                </a:solidFill>
              </a:rPr>
              <a:t>30 </a:t>
            </a:r>
            <a:r>
              <a:rPr lang="uk-UA" sz="1200" dirty="0">
                <a:solidFill>
                  <a:srgbClr val="6E6452"/>
                </a:solidFill>
              </a:rPr>
              <a:t>надавачів енергетичних послуг</a:t>
            </a:r>
            <a:endParaRPr lang="en-US" sz="12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uk-UA" sz="1200" dirty="0">
                <a:solidFill>
                  <a:srgbClr val="6E6452"/>
                </a:solidFill>
              </a:rPr>
              <a:t>Портфоліо консультаційних послуг, що пропонуються надавачами енергетичних послуг, буде розширено</a:t>
            </a:r>
            <a:endParaRPr lang="en-US" sz="1200" dirty="0">
              <a:solidFill>
                <a:srgbClr val="6E6452"/>
              </a:solidFill>
            </a:endParaRPr>
          </a:p>
          <a:p>
            <a:pPr>
              <a:buClr>
                <a:schemeClr val="accent1"/>
              </a:buClr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Механізми підтримки енергетичних послуг</a:t>
            </a:r>
            <a:endParaRPr lang="en-US" sz="1800" dirty="0">
              <a:solidFill>
                <a:srgbClr val="6E6452"/>
              </a:solidFill>
            </a:endParaRPr>
          </a:p>
          <a:p>
            <a:pPr>
              <a:buClr>
                <a:schemeClr val="accent1"/>
              </a:buClr>
            </a:pPr>
            <a:endParaRPr lang="en-US" sz="11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200" dirty="0">
                <a:solidFill>
                  <a:srgbClr val="6E6452"/>
                </a:solidFill>
              </a:rPr>
              <a:t>100 </a:t>
            </a:r>
            <a:r>
              <a:rPr lang="uk-UA" sz="1200" dirty="0">
                <a:solidFill>
                  <a:srgbClr val="6E6452"/>
                </a:solidFill>
              </a:rPr>
              <a:t>тисяч євро на умовах співфінансування буде виділено у формі спеціального фонду для громад для закупівлі </a:t>
            </a:r>
            <a:r>
              <a:rPr lang="uk-UA" sz="1200" dirty="0" err="1">
                <a:solidFill>
                  <a:srgbClr val="6E6452"/>
                </a:solidFill>
              </a:rPr>
              <a:t>енергосервісних</a:t>
            </a:r>
            <a:r>
              <a:rPr lang="uk-UA" sz="1200" dirty="0">
                <a:solidFill>
                  <a:srgbClr val="6E6452"/>
                </a:solidFill>
              </a:rPr>
              <a:t> послуг</a:t>
            </a:r>
            <a:endParaRPr lang="en-US" sz="12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7923" y="1962690"/>
            <a:ext cx="2497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з </a:t>
            </a:r>
            <a:r>
              <a:rPr lang="ru-RU" sz="1200" dirty="0" err="1"/>
              <a:t>економічного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 та </a:t>
            </a:r>
            <a:r>
              <a:rPr lang="ru-RU" sz="1200" dirty="0" err="1"/>
              <a:t>розвитку</a:t>
            </a:r>
            <a:r>
              <a:rPr lang="en-GB" sz="1200" dirty="0"/>
              <a:t> (BMZ)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3058204"/>
            <a:ext cx="2561364" cy="1384995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05/2017</a:t>
            </a:r>
            <a:r>
              <a:rPr lang="ro-RO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chemeClr val="bg1"/>
                </a:solidFill>
              </a:rPr>
              <a:t>04/2020</a:t>
            </a:r>
            <a:endParaRPr lang="ro-RO" sz="1200" dirty="0">
              <a:solidFill>
                <a:schemeClr val="bg1"/>
              </a:solidFill>
            </a:endParaRPr>
          </a:p>
          <a:p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763242-BD30-4F82-A71B-EF83622B2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6" y="4522231"/>
            <a:ext cx="2555014" cy="1696987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A2FCA80C-7E9F-40D3-BE2A-468DED238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58" y="1277894"/>
            <a:ext cx="8592458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</a:rPr>
              <a:t>Енергоефективність у громадах </a:t>
            </a:r>
            <a:r>
              <a:rPr lang="en-US" sz="1600" dirty="0">
                <a:solidFill>
                  <a:srgbClr val="FFFFFF"/>
                </a:solidFill>
              </a:rPr>
              <a:t>II</a:t>
            </a:r>
          </a:p>
        </p:txBody>
      </p:sp>
    </p:spTree>
    <p:extLst>
      <p:ext uri="{BB962C8B-B14F-4D97-AF65-F5344CB8AC3E}">
        <p14:creationId xmlns="" xmlns:p14="http://schemas.microsoft.com/office/powerpoint/2010/main" val="36884035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711144"/>
            <a:ext cx="2787651" cy="4825012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44351" y="1711144"/>
            <a:ext cx="5714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Загальна координація та управління знаннями: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6E6452"/>
                </a:solidFill>
              </a:rPr>
              <a:t>GIZ </a:t>
            </a:r>
            <a:r>
              <a:rPr lang="uk-UA" sz="1200" dirty="0">
                <a:solidFill>
                  <a:srgbClr val="6E6452"/>
                </a:solidFill>
              </a:rPr>
              <a:t>тісно співпрацюватиме з </a:t>
            </a:r>
            <a:r>
              <a:rPr lang="de-DE" sz="1200" dirty="0">
                <a:solidFill>
                  <a:srgbClr val="6E6452"/>
                </a:solidFill>
              </a:rPr>
              <a:t>IFC, World Bank, EU, UNDP.</a:t>
            </a:r>
            <a:endParaRPr lang="en-US" sz="12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Консультування щодо реформування системи субсидій послуг ЖКГ: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rgbClr val="6E6452"/>
                </a:solidFill>
              </a:rPr>
              <a:t>Впровадження системи проектного менеджменту </a:t>
            </a:r>
            <a:r>
              <a:rPr lang="en-US" sz="1200" dirty="0">
                <a:solidFill>
                  <a:srgbClr val="6E6452"/>
                </a:solidFill>
              </a:rPr>
              <a:t>(PCM)</a:t>
            </a:r>
            <a:r>
              <a:rPr lang="uk-UA" sz="1200" dirty="0">
                <a:solidFill>
                  <a:srgbClr val="6E6452"/>
                </a:solidFill>
              </a:rPr>
              <a:t> </a:t>
            </a:r>
            <a:endParaRPr lang="en-US" sz="12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Розвиток інституційної спроможності щодо технічних функцій Фонду</a:t>
            </a:r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Розвиток інституційної спроможності регіональних інституцій та розширення портфоліо проектів: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6E6452"/>
                </a:solidFill>
              </a:rPr>
              <a:t>100 </a:t>
            </a:r>
            <a:r>
              <a:rPr lang="uk-UA" sz="1200" dirty="0" err="1">
                <a:solidFill>
                  <a:srgbClr val="6E6452"/>
                </a:solidFill>
              </a:rPr>
              <a:t>енергоаудиторів</a:t>
            </a:r>
            <a:r>
              <a:rPr lang="uk-UA" sz="1200" dirty="0">
                <a:solidFill>
                  <a:srgbClr val="6E6452"/>
                </a:solidFill>
              </a:rPr>
              <a:t> пройдуть навчання у </a:t>
            </a:r>
            <a:r>
              <a:rPr lang="en-US" sz="1200" dirty="0">
                <a:solidFill>
                  <a:srgbClr val="6E6452"/>
                </a:solidFill>
              </a:rPr>
              <a:t>5 </a:t>
            </a:r>
            <a:r>
              <a:rPr lang="uk-UA" sz="1200" dirty="0">
                <a:solidFill>
                  <a:srgbClr val="6E6452"/>
                </a:solidFill>
              </a:rPr>
              <a:t>містах</a:t>
            </a:r>
            <a:endParaRPr lang="en-US" sz="12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0487" y="1766492"/>
            <a:ext cx="2879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</a:t>
            </a:r>
            <a:r>
              <a:rPr lang="ru-RU" sz="1200" dirty="0" err="1"/>
              <a:t>навколишнього</a:t>
            </a:r>
            <a:r>
              <a:rPr lang="ru-RU" sz="1200" dirty="0"/>
              <a:t> </a:t>
            </a:r>
            <a:r>
              <a:rPr lang="ru-RU" sz="1200" dirty="0" err="1"/>
              <a:t>середовища</a:t>
            </a:r>
            <a:r>
              <a:rPr lang="ru-RU" sz="1200" dirty="0"/>
              <a:t>, </a:t>
            </a: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природи</a:t>
            </a:r>
            <a:r>
              <a:rPr lang="ru-RU" sz="1200" dirty="0"/>
              <a:t> та </a:t>
            </a:r>
            <a:r>
              <a:rPr lang="ru-RU" sz="1200" dirty="0" err="1"/>
              <a:t>ядерної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en-GB" sz="1200" dirty="0"/>
              <a:t> (BMU)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84966" y="2870695"/>
            <a:ext cx="2561364" cy="1800493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de-DE" sz="1200" dirty="0">
                <a:solidFill>
                  <a:schemeClr val="bg1"/>
                </a:solidFill>
              </a:rPr>
              <a:t>1</a:t>
            </a:r>
            <a:r>
              <a:rPr lang="uk-UA" sz="1200" dirty="0">
                <a:solidFill>
                  <a:schemeClr val="bg1"/>
                </a:solidFill>
              </a:rPr>
              <a:t> </a:t>
            </a:r>
            <a:r>
              <a:rPr lang="uk-UA" sz="1200" dirty="0" err="1">
                <a:solidFill>
                  <a:schemeClr val="bg1"/>
                </a:solidFill>
              </a:rPr>
              <a:t>кв</a:t>
            </a:r>
            <a:r>
              <a:rPr lang="uk-UA" sz="1200" dirty="0">
                <a:solidFill>
                  <a:schemeClr val="bg1"/>
                </a:solidFill>
              </a:rPr>
              <a:t>. </a:t>
            </a:r>
            <a:r>
              <a:rPr lang="de-DE" sz="1200" dirty="0">
                <a:solidFill>
                  <a:schemeClr val="bg1"/>
                </a:solidFill>
              </a:rPr>
              <a:t>2018 (</a:t>
            </a:r>
            <a:r>
              <a:rPr lang="uk-UA" sz="1200" dirty="0">
                <a:solidFill>
                  <a:schemeClr val="bg1"/>
                </a:solidFill>
              </a:rPr>
              <a:t>заплановано</a:t>
            </a:r>
            <a:r>
              <a:rPr lang="de-DE" sz="1200" dirty="0">
                <a:solidFill>
                  <a:schemeClr val="bg1"/>
                </a:solidFill>
              </a:rPr>
              <a:t>) – 3</a:t>
            </a:r>
            <a:r>
              <a:rPr lang="uk-UA" sz="1200" dirty="0">
                <a:solidFill>
                  <a:schemeClr val="bg1"/>
                </a:solidFill>
              </a:rPr>
              <a:t> </a:t>
            </a:r>
            <a:r>
              <a:rPr lang="uk-UA" sz="1200" dirty="0" err="1">
                <a:solidFill>
                  <a:schemeClr val="bg1"/>
                </a:solidFill>
              </a:rPr>
              <a:t>кв</a:t>
            </a:r>
            <a:r>
              <a:rPr lang="uk-UA" sz="1200" dirty="0">
                <a:solidFill>
                  <a:schemeClr val="bg1"/>
                </a:solidFill>
              </a:rPr>
              <a:t>. </a:t>
            </a:r>
            <a:r>
              <a:rPr lang="de-DE" sz="1200" dirty="0">
                <a:solidFill>
                  <a:schemeClr val="bg1"/>
                </a:solidFill>
              </a:rPr>
              <a:t>2021 </a:t>
            </a:r>
            <a:r>
              <a:rPr lang="uk-UA" sz="1200" dirty="0">
                <a:solidFill>
                  <a:schemeClr val="bg1"/>
                </a:solidFill>
              </a:rPr>
              <a:t>р. </a:t>
            </a:r>
            <a:r>
              <a:rPr lang="de-DE" sz="1200" dirty="0">
                <a:solidFill>
                  <a:schemeClr val="bg1"/>
                </a:solidFill>
              </a:rPr>
              <a:t>(3,5 </a:t>
            </a:r>
            <a:r>
              <a:rPr lang="uk-UA" sz="1200" dirty="0">
                <a:solidFill>
                  <a:schemeClr val="bg1"/>
                </a:solidFill>
              </a:rPr>
              <a:t>роки</a:t>
            </a:r>
            <a:r>
              <a:rPr lang="de-DE" sz="1200" dirty="0">
                <a:solidFill>
                  <a:schemeClr val="bg1"/>
                </a:solidFill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4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F1377A57-79D5-439C-AE80-53DDEF8B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58" y="1277894"/>
            <a:ext cx="8592458" cy="338554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FFFF"/>
                </a:solidFill>
              </a:rPr>
              <a:t>Підтримка Фонду ЕЕ та Програма Реформи Захисту Клімату</a:t>
            </a:r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BF12AC-0BDF-4C8D-A272-1508048E9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6" y="4748956"/>
            <a:ext cx="2561364" cy="170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26532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636669"/>
            <a:ext cx="2787651" cy="4899487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29836" y="1636670"/>
            <a:ext cx="5217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Відбір ОСББ у Сихівському районі міста Львова</a:t>
            </a:r>
            <a:endParaRPr lang="en-US" sz="1800" dirty="0">
              <a:solidFill>
                <a:srgbClr val="6E6452"/>
              </a:solidFill>
            </a:endParaRPr>
          </a:p>
          <a:p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r>
              <a:rPr lang="uk-UA" sz="1800" dirty="0">
                <a:solidFill>
                  <a:srgbClr val="6E6452"/>
                </a:solidFill>
              </a:rPr>
              <a:t>Впровадження енергоефективних заходів в обраному мікрорайоні</a:t>
            </a:r>
            <a:endParaRPr lang="en-US" sz="1800" dirty="0">
              <a:solidFill>
                <a:srgbClr val="6E6452"/>
              </a:solidFill>
            </a:endParaRPr>
          </a:p>
          <a:p>
            <a:pPr marL="268288" indent="-268288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r>
              <a:rPr lang="uk-UA" sz="1800" dirty="0">
                <a:solidFill>
                  <a:srgbClr val="6E6452"/>
                </a:solidFill>
              </a:rPr>
              <a:t>Розробка комплексної моделі енергоефективного постачання та споживання теплової енергії</a:t>
            </a:r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r>
              <a:rPr lang="uk-UA" sz="1800" dirty="0">
                <a:solidFill>
                  <a:srgbClr val="6E6452"/>
                </a:solidFill>
              </a:rPr>
              <a:t>Поширення досвіду, отриманого внаслідок модернізації системи центрального опалення у Львові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endParaRPr lang="uk-UA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r>
              <a:rPr lang="uk-UA" sz="1800" dirty="0">
                <a:solidFill>
                  <a:srgbClr val="6E6452"/>
                </a:solidFill>
              </a:rPr>
              <a:t>Проект пов’язаний з Фондом Енергоефективності</a:t>
            </a:r>
            <a:endParaRPr lang="en-US" sz="18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500" y="1554912"/>
            <a:ext cx="2497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</a:t>
            </a:r>
            <a:r>
              <a:rPr lang="ru-RU" sz="1200" dirty="0" err="1"/>
              <a:t>навколишнього</a:t>
            </a:r>
            <a:r>
              <a:rPr lang="ru-RU" sz="1200" dirty="0"/>
              <a:t> </a:t>
            </a:r>
            <a:r>
              <a:rPr lang="ru-RU" sz="1200" dirty="0" err="1"/>
              <a:t>середовища</a:t>
            </a:r>
            <a:r>
              <a:rPr lang="ru-RU" sz="1200" dirty="0"/>
              <a:t>, </a:t>
            </a: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природи</a:t>
            </a:r>
            <a:r>
              <a:rPr lang="ru-RU" sz="1200" dirty="0"/>
              <a:t> та </a:t>
            </a:r>
            <a:r>
              <a:rPr lang="ru-RU" sz="1200" dirty="0" err="1"/>
              <a:t>ядерної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en-GB" sz="1200" dirty="0"/>
              <a:t> (BMU)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2827372"/>
            <a:ext cx="2561364" cy="1615827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de-DE" sz="1200" dirty="0">
                <a:solidFill>
                  <a:schemeClr val="bg1"/>
                </a:solidFill>
              </a:rPr>
              <a:t>48 </a:t>
            </a:r>
            <a:r>
              <a:rPr lang="uk-UA" sz="1200" dirty="0">
                <a:solidFill>
                  <a:schemeClr val="bg1"/>
                </a:solidFill>
              </a:rPr>
              <a:t>місяців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5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4EE4D3-4E3F-478A-8372-6D996ED44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0" y="4644573"/>
            <a:ext cx="2586434" cy="1595463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90D507C6-7802-4B2B-BB59-ECB9C51C0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  <a:latin typeface="Arial"/>
              </a:rPr>
              <a:t>Енергоефективний район міста Львова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16429215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780783"/>
            <a:ext cx="2787650" cy="4849064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29835" y="1636671"/>
            <a:ext cx="56383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>
              <a:solidFill>
                <a:srgbClr val="6E645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6E6452"/>
                </a:solidFill>
              </a:rPr>
              <a:t>Розробка та впровадження </a:t>
            </a:r>
            <a:r>
              <a:rPr lang="uk-UA" sz="1600" dirty="0" err="1">
                <a:solidFill>
                  <a:srgbClr val="6E6452"/>
                </a:solidFill>
              </a:rPr>
              <a:t>енерго</a:t>
            </a:r>
            <a:r>
              <a:rPr lang="uk-UA" sz="1600" dirty="0">
                <a:solidFill>
                  <a:srgbClr val="6E6452"/>
                </a:solidFill>
              </a:rPr>
              <a:t>- та ресурсозберігаючої концепції будівництва та енергоефективних заходів на прикладі житлового комплексу на вул. Щербаківського </a:t>
            </a:r>
            <a:r>
              <a:rPr lang="en-US" sz="1600" dirty="0">
                <a:solidFill>
                  <a:srgbClr val="6E6452"/>
                </a:solidFill>
              </a:rPr>
              <a:t>52, </a:t>
            </a:r>
            <a:r>
              <a:rPr lang="uk-UA" sz="1600" dirty="0">
                <a:solidFill>
                  <a:srgbClr val="6E6452"/>
                </a:solidFill>
              </a:rPr>
              <a:t>м. Київ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6E645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6E6452"/>
                </a:solidFill>
              </a:rPr>
              <a:t>Підвищення рівня знань фахівців будівельної галузі, викладачів та студентів стосовно сучасних технологій енергоефективного будівництва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6E645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6E6452"/>
                </a:solidFill>
              </a:rPr>
              <a:t>Підвищення обізнаності громадськості в питаннях енергозбереження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6E645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6E6452"/>
                </a:solidFill>
              </a:rPr>
              <a:t>Впровадження системи моніторингу</a:t>
            </a:r>
            <a:endParaRPr lang="en-US" sz="16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3736" y="1560541"/>
            <a:ext cx="2497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</a:t>
            </a:r>
            <a:r>
              <a:rPr lang="ru-RU" sz="1200" dirty="0" err="1"/>
              <a:t>навколишнього</a:t>
            </a:r>
            <a:r>
              <a:rPr lang="ru-RU" sz="1200" dirty="0"/>
              <a:t> </a:t>
            </a:r>
            <a:r>
              <a:rPr lang="ru-RU" sz="1200" dirty="0" err="1"/>
              <a:t>середовища</a:t>
            </a:r>
            <a:r>
              <a:rPr lang="ru-RU" sz="1200" dirty="0"/>
              <a:t>, </a:t>
            </a: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природи</a:t>
            </a:r>
            <a:r>
              <a:rPr lang="ru-RU" sz="1200" dirty="0"/>
              <a:t> та </a:t>
            </a:r>
            <a:r>
              <a:rPr lang="ru-RU" sz="1200" dirty="0" err="1"/>
              <a:t>ядерної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en-GB" sz="1200" dirty="0"/>
              <a:t> (BMU)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2873539"/>
            <a:ext cx="2561364" cy="1569660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03/2009</a:t>
            </a:r>
            <a:r>
              <a:rPr lang="ro-RO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chemeClr val="bg1"/>
                </a:solidFill>
              </a:rPr>
              <a:t>07/2019</a:t>
            </a: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4,95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CB78D6-7BBD-4E67-9742-05BBA6C28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0" y="4637126"/>
            <a:ext cx="2541406" cy="1696524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751672F2-DBDD-4D57-B7D1-2276F4CB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  <a:latin typeface="Arial"/>
              </a:rPr>
              <a:t>Пілотний проект: енергоефективна забудова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27425721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39416" y="1826361"/>
            <a:ext cx="2806291" cy="4709795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27.07.2018</a:t>
            </a:fld>
            <a:endParaRPr lang="de-DE" noProof="0"/>
          </a:p>
        </p:txBody>
      </p:sp>
      <p:sp>
        <p:nvSpPr>
          <p:cNvPr id="12" name="Rechteck 11"/>
          <p:cNvSpPr/>
          <p:nvPr/>
        </p:nvSpPr>
        <p:spPr>
          <a:xfrm>
            <a:off x="118336" y="1936874"/>
            <a:ext cx="2497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з </a:t>
            </a:r>
            <a:r>
              <a:rPr lang="ru-RU" sz="1200" dirty="0" err="1"/>
              <a:t>економічного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 та </a:t>
            </a:r>
            <a:r>
              <a:rPr lang="ru-RU" sz="1200" dirty="0" err="1"/>
              <a:t>розвитку</a:t>
            </a:r>
            <a:r>
              <a:rPr lang="en-GB" sz="1200" dirty="0"/>
              <a:t> (BMZ)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2873539"/>
            <a:ext cx="2561364" cy="1569660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03/2009</a:t>
            </a:r>
            <a:r>
              <a:rPr lang="ro-RO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chemeClr val="bg1"/>
                </a:solidFill>
              </a:rPr>
              <a:t>07/2019</a:t>
            </a: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4,95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03E5CE6-4A27-4275-9B93-D735126BE6AE}"/>
              </a:ext>
            </a:extLst>
          </p:cNvPr>
          <p:cNvSpPr/>
          <p:nvPr/>
        </p:nvSpPr>
        <p:spPr>
          <a:xfrm>
            <a:off x="2905985" y="1874215"/>
            <a:ext cx="545424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Консультаційні послуги для підприємств</a:t>
            </a:r>
            <a:endParaRPr lang="en-US" sz="1800" dirty="0">
              <a:solidFill>
                <a:srgbClr val="6E6452"/>
              </a:solidFill>
            </a:endParaRPr>
          </a:p>
          <a:p>
            <a:pPr lvl="0">
              <a:lnSpc>
                <a:spcPts val="1500"/>
              </a:lnSpc>
              <a:buClr>
                <a:schemeClr val="accent1"/>
              </a:buClr>
            </a:pPr>
            <a:r>
              <a:rPr lang="uk-UA" sz="1200" b="0" dirty="0">
                <a:solidFill>
                  <a:srgbClr val="6E6452"/>
                </a:solidFill>
              </a:rPr>
              <a:t>Проект підтримує українських надавачів послуг задля розвитку ринку.</a:t>
            </a:r>
            <a:endParaRPr lang="en-US" sz="1200" b="0" dirty="0">
              <a:solidFill>
                <a:srgbClr val="6E6452"/>
              </a:solidFill>
            </a:endParaRPr>
          </a:p>
          <a:p>
            <a:pPr lvl="0">
              <a:lnSpc>
                <a:spcPts val="1500"/>
              </a:lnSpc>
              <a:buClr>
                <a:schemeClr val="accent1"/>
              </a:buClr>
            </a:pPr>
            <a:endParaRPr lang="en-US" sz="1200" b="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Тренінги для технічних фахівців та керівників</a:t>
            </a:r>
            <a:endParaRPr lang="en-US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endParaRPr lang="uk-UA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Пілотні заходи в компаніях</a:t>
            </a:r>
            <a:endParaRPr lang="en-US" sz="1800" dirty="0">
              <a:solidFill>
                <a:srgbClr val="6E6452"/>
              </a:solidFill>
            </a:endParaRPr>
          </a:p>
          <a:p>
            <a:pPr>
              <a:lnSpc>
                <a:spcPts val="1500"/>
              </a:lnSpc>
              <a:buClr>
                <a:schemeClr val="accent1"/>
              </a:buClr>
            </a:pPr>
            <a:r>
              <a:rPr lang="uk-UA" sz="1200" b="0" dirty="0">
                <a:solidFill>
                  <a:srgbClr val="6E6452"/>
                </a:solidFill>
              </a:rPr>
              <a:t>Пілотні заходи демонструють технічну та економічну здійсненність окремих енергоефективних заходів та слугують моделлю для поширення енергоефективних рішень в Україні</a:t>
            </a:r>
            <a:r>
              <a:rPr lang="en-US" sz="1200" b="0" dirty="0">
                <a:solidFill>
                  <a:srgbClr val="6E6452"/>
                </a:solidFill>
              </a:rPr>
              <a:t>. </a:t>
            </a:r>
          </a:p>
          <a:p>
            <a:pPr>
              <a:lnSpc>
                <a:spcPts val="1500"/>
              </a:lnSpc>
              <a:buClr>
                <a:schemeClr val="accent1"/>
              </a:buClr>
            </a:pPr>
            <a:endParaRPr lang="en-US" sz="1200" b="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Механізми та програми стимулювання</a:t>
            </a:r>
            <a:endParaRPr lang="en-US" sz="1800" dirty="0">
              <a:solidFill>
                <a:srgbClr val="6E6452"/>
              </a:solidFill>
            </a:endParaRPr>
          </a:p>
          <a:p>
            <a:pPr lvl="0">
              <a:lnSpc>
                <a:spcPts val="1500"/>
              </a:lnSpc>
            </a:pPr>
            <a:r>
              <a:rPr lang="uk-UA" sz="1200" b="0" dirty="0">
                <a:solidFill>
                  <a:srgbClr val="6E6452"/>
                </a:solidFill>
              </a:rPr>
              <a:t>Проект консультує міністерства та інші інституції з питань розробки механізмів підтримки та стимулювання енергоефективності на підприємствах</a:t>
            </a:r>
            <a:r>
              <a:rPr lang="en-US" sz="1200" b="0" dirty="0">
                <a:solidFill>
                  <a:srgbClr val="6E6452"/>
                </a:solidFill>
              </a:rPr>
              <a:t>.</a:t>
            </a:r>
            <a:endParaRPr lang="uk-UA" sz="1200" b="0" dirty="0">
              <a:solidFill>
                <a:srgbClr val="6E645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B406C4-06D6-437D-9951-80C638DE19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b="22116"/>
          <a:stretch/>
        </p:blipFill>
        <p:spPr>
          <a:xfrm>
            <a:off x="118336" y="4579644"/>
            <a:ext cx="2669315" cy="1735536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4BA20272-01B5-41B7-8E66-45D082D8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  <a:latin typeface="Arial"/>
              </a:rPr>
              <a:t>Консультаційні послуги з енергоефективності для підприємств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40535699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giz-powerpoint-20141103-v3.potx</Template>
  <TotalTime>2710</TotalTime>
  <Words>867</Words>
  <Application>Microsoft Office PowerPoint</Application>
  <PresentationFormat>Экран (4:3)</PresentationFormat>
  <Paragraphs>195</Paragraphs>
  <Slides>11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giz-powerpoint-20141103-v3</vt:lpstr>
      <vt:lpstr>Cover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Crossmedia Beratung und Design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Ira Olaleye</dc:creator>
  <cp:keywords>GIZ-Leerfolie</cp:keywords>
  <cp:lastModifiedBy>Skripkovskaya</cp:lastModifiedBy>
  <cp:revision>332</cp:revision>
  <cp:lastPrinted>2018-04-20T07:53:27Z</cp:lastPrinted>
  <dcterms:created xsi:type="dcterms:W3CDTF">2013-03-28T07:18:44Z</dcterms:created>
  <dcterms:modified xsi:type="dcterms:W3CDTF">2018-07-27T05:47:13Z</dcterms:modified>
</cp:coreProperties>
</file>