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6" r:id="rId5"/>
    <p:sldId id="259" r:id="rId6"/>
    <p:sldId id="269" r:id="rId7"/>
    <p:sldId id="268" r:id="rId8"/>
    <p:sldId id="270" r:id="rId9"/>
    <p:sldId id="278" r:id="rId10"/>
    <p:sldId id="272" r:id="rId11"/>
    <p:sldId id="275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7B20-A2C3-412F-9346-BAEE8E02B91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0F7580-D2A3-4A41-9FED-9EEA43EA9F5A}">
      <dgm:prSet phldrT="[Text]"/>
      <dgm:spPr/>
      <dgm:t>
        <a:bodyPr/>
        <a:lstStyle/>
        <a:p>
          <a:r>
            <a:rPr lang="uk-UA" b="1" i="0" dirty="0"/>
            <a:t>Європейський союз</a:t>
          </a:r>
          <a:endParaRPr lang="uk-UA" b="1" dirty="0"/>
        </a:p>
      </dgm:t>
    </dgm:pt>
    <dgm:pt modelId="{61BC95C2-8851-473B-B5B1-1540F85CD26E}" type="parTrans" cxnId="{0604EAEB-BACD-497E-9B95-AF5E4172EA40}">
      <dgm:prSet/>
      <dgm:spPr/>
      <dgm:t>
        <a:bodyPr/>
        <a:lstStyle/>
        <a:p>
          <a:endParaRPr lang="uk-UA"/>
        </a:p>
      </dgm:t>
    </dgm:pt>
    <dgm:pt modelId="{DC73377A-3E18-4A07-A964-133385F66CA6}" type="sibTrans" cxnId="{0604EAEB-BACD-497E-9B95-AF5E4172EA40}">
      <dgm:prSet/>
      <dgm:spPr/>
      <dgm:t>
        <a:bodyPr/>
        <a:lstStyle/>
        <a:p>
          <a:endParaRPr lang="uk-UA"/>
        </a:p>
      </dgm:t>
    </dgm:pt>
    <dgm:pt modelId="{7AE1EAFA-CD0C-47F2-9ED4-0B30595BFA98}">
      <dgm:prSet phldrT="[Text]"/>
      <dgm:spPr/>
      <dgm:t>
        <a:bodyPr/>
        <a:lstStyle/>
        <a:p>
          <a:r>
            <a:rPr lang="uk-UA" b="1" dirty="0"/>
            <a:t>Фонд енергоефективності </a:t>
          </a:r>
        </a:p>
      </dgm:t>
    </dgm:pt>
    <dgm:pt modelId="{E33E4752-6AEB-4A8F-B7BA-75698385AEF8}" type="parTrans" cxnId="{BC4B763B-5BB3-461A-811E-F4A4CECEC7AC}">
      <dgm:prSet/>
      <dgm:spPr/>
      <dgm:t>
        <a:bodyPr/>
        <a:lstStyle/>
        <a:p>
          <a:endParaRPr lang="uk-UA"/>
        </a:p>
      </dgm:t>
    </dgm:pt>
    <dgm:pt modelId="{58DE2A32-74C1-4636-9DD2-78113205C670}" type="sibTrans" cxnId="{BC4B763B-5BB3-461A-811E-F4A4CECEC7AC}">
      <dgm:prSet/>
      <dgm:spPr/>
      <dgm:t>
        <a:bodyPr/>
        <a:lstStyle/>
        <a:p>
          <a:endParaRPr lang="uk-UA"/>
        </a:p>
      </dgm:t>
    </dgm:pt>
    <dgm:pt modelId="{9EB80163-70AC-4692-B3F7-229BA292CFFB}">
      <dgm:prSet phldrT="[Text]"/>
      <dgm:spPr/>
      <dgm:t>
        <a:bodyPr/>
        <a:lstStyle/>
        <a:p>
          <a:r>
            <a:rPr lang="uk-UA" b="1" dirty="0"/>
            <a:t>Міжнародна фінансова корпорація </a:t>
          </a:r>
        </a:p>
        <a:p>
          <a:r>
            <a:rPr lang="uk-UA" b="1" dirty="0"/>
            <a:t>(</a:t>
          </a:r>
          <a:r>
            <a:rPr lang="uk-UA" b="1" dirty="0" err="1"/>
            <a:t>International</a:t>
          </a:r>
          <a:r>
            <a:rPr lang="uk-UA" b="1" dirty="0"/>
            <a:t> </a:t>
          </a:r>
          <a:r>
            <a:rPr lang="uk-UA" b="1" dirty="0" err="1"/>
            <a:t>Finance</a:t>
          </a:r>
          <a:r>
            <a:rPr lang="uk-UA" b="1" dirty="0"/>
            <a:t> </a:t>
          </a:r>
          <a:r>
            <a:rPr lang="uk-UA" b="1" dirty="0" err="1"/>
            <a:t>Corporation</a:t>
          </a:r>
          <a:r>
            <a:rPr lang="uk-UA" b="1" dirty="0"/>
            <a:t>). </a:t>
          </a:r>
        </a:p>
      </dgm:t>
    </dgm:pt>
    <dgm:pt modelId="{85FCE3EC-0AB5-4889-B3A7-24537EA76024}" type="parTrans" cxnId="{E9BE5179-199B-49D9-A607-B18AD04F1C38}">
      <dgm:prSet/>
      <dgm:spPr/>
      <dgm:t>
        <a:bodyPr/>
        <a:lstStyle/>
        <a:p>
          <a:endParaRPr lang="uk-UA"/>
        </a:p>
      </dgm:t>
    </dgm:pt>
    <dgm:pt modelId="{554BB46B-1D18-41C9-A3AF-C5DC64921390}" type="sibTrans" cxnId="{E9BE5179-199B-49D9-A607-B18AD04F1C38}">
      <dgm:prSet/>
      <dgm:spPr/>
      <dgm:t>
        <a:bodyPr/>
        <a:lstStyle/>
        <a:p>
          <a:endParaRPr lang="uk-UA"/>
        </a:p>
      </dgm:t>
    </dgm:pt>
    <dgm:pt modelId="{1B6CD4C2-9412-4832-BB1E-BD26E0CD7A9D}">
      <dgm:prSet phldrT="[Text]"/>
      <dgm:spPr/>
      <dgm:t>
        <a:bodyPr/>
        <a:lstStyle/>
        <a:p>
          <a:r>
            <a:rPr lang="uk-UA" b="1" dirty="0"/>
            <a:t>Німецьке товариство міжнародного співробітництва (</a:t>
          </a:r>
          <a:r>
            <a:rPr lang="en-US" b="1" dirty="0"/>
            <a:t>GIZ)</a:t>
          </a:r>
          <a:endParaRPr lang="uk-UA" b="1" dirty="0"/>
        </a:p>
      </dgm:t>
    </dgm:pt>
    <dgm:pt modelId="{F76DE7BE-5F81-4E3C-95D4-1C3C520BBB0B}" type="parTrans" cxnId="{2BD1601D-A49E-4669-BE19-767F6199EFD6}">
      <dgm:prSet/>
      <dgm:spPr/>
      <dgm:t>
        <a:bodyPr/>
        <a:lstStyle/>
        <a:p>
          <a:endParaRPr lang="uk-UA"/>
        </a:p>
      </dgm:t>
    </dgm:pt>
    <dgm:pt modelId="{669CF2DE-B446-42F5-B61D-64A06FF2A0CE}" type="sibTrans" cxnId="{2BD1601D-A49E-4669-BE19-767F6199EFD6}">
      <dgm:prSet/>
      <dgm:spPr/>
      <dgm:t>
        <a:bodyPr/>
        <a:lstStyle/>
        <a:p>
          <a:endParaRPr lang="uk-UA"/>
        </a:p>
      </dgm:t>
    </dgm:pt>
    <dgm:pt modelId="{ECD8C46A-468D-4395-A832-78992BA8442B}">
      <dgm:prSet phldrT="[Text]"/>
      <dgm:spPr/>
      <dgm:t>
        <a:bodyPr/>
        <a:lstStyle/>
        <a:p>
          <a:r>
            <a:rPr lang="uk-UA" b="1" i="0" dirty="0"/>
            <a:t>Місцеві органами влади</a:t>
          </a:r>
          <a:endParaRPr lang="uk-UA" b="1" dirty="0"/>
        </a:p>
      </dgm:t>
    </dgm:pt>
    <dgm:pt modelId="{9D6B919F-ED27-4288-ACDF-3151AD43CE46}" type="parTrans" cxnId="{E7F52F72-2431-43F4-8CC5-610D796A7B40}">
      <dgm:prSet/>
      <dgm:spPr/>
      <dgm:t>
        <a:bodyPr/>
        <a:lstStyle/>
        <a:p>
          <a:endParaRPr lang="uk-UA"/>
        </a:p>
      </dgm:t>
    </dgm:pt>
    <dgm:pt modelId="{550F14C2-64A4-4EDA-8483-4DE9E8D6D005}" type="sibTrans" cxnId="{E7F52F72-2431-43F4-8CC5-610D796A7B40}">
      <dgm:prSet/>
      <dgm:spPr/>
      <dgm:t>
        <a:bodyPr/>
        <a:lstStyle/>
        <a:p>
          <a:endParaRPr lang="uk-UA"/>
        </a:p>
      </dgm:t>
    </dgm:pt>
    <dgm:pt modelId="{5EDE4A1F-993D-4390-9558-E345EDDDE09E}">
      <dgm:prSet phldrT="[Text]"/>
      <dgm:spPr/>
      <dgm:t>
        <a:bodyPr/>
        <a:lstStyle/>
        <a:p>
          <a:r>
            <a:rPr lang="uk-UA" b="1" dirty="0"/>
            <a:t>Міністерство регіонального розвитку, будівництва та житлово-комунального господарства України</a:t>
          </a:r>
          <a:endParaRPr lang="uk-UA" dirty="0"/>
        </a:p>
      </dgm:t>
    </dgm:pt>
    <dgm:pt modelId="{F1158BC0-709D-4C92-9860-95E4A82FAE89}" type="parTrans" cxnId="{41B1F788-69B6-4587-B254-2917DBA921E9}">
      <dgm:prSet/>
      <dgm:spPr/>
      <dgm:t>
        <a:bodyPr/>
        <a:lstStyle/>
        <a:p>
          <a:endParaRPr lang="uk-UA"/>
        </a:p>
      </dgm:t>
    </dgm:pt>
    <dgm:pt modelId="{4BB9DB01-27B1-44C7-A1A7-A1364A4D7D68}" type="sibTrans" cxnId="{41B1F788-69B6-4587-B254-2917DBA921E9}">
      <dgm:prSet/>
      <dgm:spPr/>
      <dgm:t>
        <a:bodyPr/>
        <a:lstStyle/>
        <a:p>
          <a:endParaRPr lang="uk-UA"/>
        </a:p>
      </dgm:t>
    </dgm:pt>
    <dgm:pt modelId="{C47D266F-6A4E-4ECE-AA26-CF22B337D9BA}" type="pres">
      <dgm:prSet presAssocID="{50FF7B20-A2C3-412F-9346-BAEE8E02B91E}" presName="linear" presStyleCnt="0">
        <dgm:presLayoutVars>
          <dgm:dir/>
          <dgm:resizeHandles val="exact"/>
        </dgm:presLayoutVars>
      </dgm:prSet>
      <dgm:spPr/>
    </dgm:pt>
    <dgm:pt modelId="{06C96006-371C-49E7-B783-04FE4C3C0CEB}" type="pres">
      <dgm:prSet presAssocID="{720F7580-D2A3-4A41-9FED-9EEA43EA9F5A}" presName="comp" presStyleCnt="0"/>
      <dgm:spPr/>
    </dgm:pt>
    <dgm:pt modelId="{26F8AE6A-625F-40ED-9B64-2D3A9BDCD425}" type="pres">
      <dgm:prSet presAssocID="{720F7580-D2A3-4A41-9FED-9EEA43EA9F5A}" presName="box" presStyleLbl="node1" presStyleIdx="0" presStyleCnt="6" custLinFactNeighborY="-3526"/>
      <dgm:spPr/>
    </dgm:pt>
    <dgm:pt modelId="{26A87D31-F0C0-479F-8A64-DDB56C239208}" type="pres">
      <dgm:prSet presAssocID="{720F7580-D2A3-4A41-9FED-9EEA43EA9F5A}" presName="img" presStyleLbl="fgImgPlace1" presStyleIdx="0" presStyleCnt="6" custScaleX="63897" custScaleY="1220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4B57B6C-1453-4F4E-9947-2BB899A76923}" type="pres">
      <dgm:prSet presAssocID="{720F7580-D2A3-4A41-9FED-9EEA43EA9F5A}" presName="text" presStyleLbl="node1" presStyleIdx="0" presStyleCnt="6">
        <dgm:presLayoutVars>
          <dgm:bulletEnabled val="1"/>
        </dgm:presLayoutVars>
      </dgm:prSet>
      <dgm:spPr/>
    </dgm:pt>
    <dgm:pt modelId="{8B2C504E-41CF-4C5F-9A58-36C7ABACE1F0}" type="pres">
      <dgm:prSet presAssocID="{DC73377A-3E18-4A07-A964-133385F66CA6}" presName="spacer" presStyleCnt="0"/>
      <dgm:spPr/>
    </dgm:pt>
    <dgm:pt modelId="{FA1335DE-A76B-4E3E-8816-7E742D301680}" type="pres">
      <dgm:prSet presAssocID="{5EDE4A1F-993D-4390-9558-E345EDDDE09E}" presName="comp" presStyleCnt="0"/>
      <dgm:spPr/>
    </dgm:pt>
    <dgm:pt modelId="{1110A25E-397A-41B1-82AD-498C885A633C}" type="pres">
      <dgm:prSet presAssocID="{5EDE4A1F-993D-4390-9558-E345EDDDE09E}" presName="box" presStyleLbl="node1" presStyleIdx="1" presStyleCnt="6"/>
      <dgm:spPr/>
    </dgm:pt>
    <dgm:pt modelId="{C4445D7B-A6D0-4EB1-B1E6-761407F67C48}" type="pres">
      <dgm:prSet presAssocID="{5EDE4A1F-993D-4390-9558-E345EDDDE09E}" presName="img" presStyleLbl="fgImgPlace1" presStyleIdx="1" presStyleCnt="6" custScaleX="63897" custScaleY="1220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AE65777C-6787-4E87-ABB5-64CB213AC8BC}" type="pres">
      <dgm:prSet presAssocID="{5EDE4A1F-993D-4390-9558-E345EDDDE09E}" presName="text" presStyleLbl="node1" presStyleIdx="1" presStyleCnt="6">
        <dgm:presLayoutVars>
          <dgm:bulletEnabled val="1"/>
        </dgm:presLayoutVars>
      </dgm:prSet>
      <dgm:spPr/>
    </dgm:pt>
    <dgm:pt modelId="{A1EBF214-6A4A-46C7-BF03-2B8E20C0BC3D}" type="pres">
      <dgm:prSet presAssocID="{4BB9DB01-27B1-44C7-A1A7-A1364A4D7D68}" presName="spacer" presStyleCnt="0"/>
      <dgm:spPr/>
    </dgm:pt>
    <dgm:pt modelId="{4F505894-3398-4628-A2FA-176B8323928E}" type="pres">
      <dgm:prSet presAssocID="{7AE1EAFA-CD0C-47F2-9ED4-0B30595BFA98}" presName="comp" presStyleCnt="0"/>
      <dgm:spPr/>
    </dgm:pt>
    <dgm:pt modelId="{8A41BB97-53C6-4D34-9FB5-84E94FE5DE4B}" type="pres">
      <dgm:prSet presAssocID="{7AE1EAFA-CD0C-47F2-9ED4-0B30595BFA98}" presName="box" presStyleLbl="node1" presStyleIdx="2" presStyleCnt="6"/>
      <dgm:spPr/>
    </dgm:pt>
    <dgm:pt modelId="{2F9D4CE3-94ED-49BD-A8FE-FDF54ABECDF4}" type="pres">
      <dgm:prSet presAssocID="{7AE1EAFA-CD0C-47F2-9ED4-0B30595BFA98}" presName="img" presStyleLbl="fgImgPlace1" presStyleIdx="2" presStyleCnt="6" custScaleX="63897" custScaleY="1220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8D0C68E-8B19-40DB-BA46-C020844EC2C5}" type="pres">
      <dgm:prSet presAssocID="{7AE1EAFA-CD0C-47F2-9ED4-0B30595BFA98}" presName="text" presStyleLbl="node1" presStyleIdx="2" presStyleCnt="6">
        <dgm:presLayoutVars>
          <dgm:bulletEnabled val="1"/>
        </dgm:presLayoutVars>
      </dgm:prSet>
      <dgm:spPr/>
    </dgm:pt>
    <dgm:pt modelId="{8D701762-7C69-48F4-95F9-BAD478EE57D1}" type="pres">
      <dgm:prSet presAssocID="{58DE2A32-74C1-4636-9DD2-78113205C670}" presName="spacer" presStyleCnt="0"/>
      <dgm:spPr/>
    </dgm:pt>
    <dgm:pt modelId="{65640B4A-46EE-45CE-9474-CA9BE74C38B0}" type="pres">
      <dgm:prSet presAssocID="{9EB80163-70AC-4692-B3F7-229BA292CFFB}" presName="comp" presStyleCnt="0"/>
      <dgm:spPr/>
    </dgm:pt>
    <dgm:pt modelId="{08D89F5A-95EB-4755-947B-1A26139ABB3B}" type="pres">
      <dgm:prSet presAssocID="{9EB80163-70AC-4692-B3F7-229BA292CFFB}" presName="box" presStyleLbl="node1" presStyleIdx="3" presStyleCnt="6"/>
      <dgm:spPr/>
    </dgm:pt>
    <dgm:pt modelId="{AC9253F4-766C-4454-91C3-21688E14050B}" type="pres">
      <dgm:prSet presAssocID="{9EB80163-70AC-4692-B3F7-229BA292CFFB}" presName="img" presStyleLbl="fgImgPlace1" presStyleIdx="3" presStyleCnt="6" custScaleX="63897" custScaleY="12206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3184F45-FA1C-436B-AC89-AF272C634707}" type="pres">
      <dgm:prSet presAssocID="{9EB80163-70AC-4692-B3F7-229BA292CFFB}" presName="text" presStyleLbl="node1" presStyleIdx="3" presStyleCnt="6">
        <dgm:presLayoutVars>
          <dgm:bulletEnabled val="1"/>
        </dgm:presLayoutVars>
      </dgm:prSet>
      <dgm:spPr/>
    </dgm:pt>
    <dgm:pt modelId="{80E1D052-1E1F-474E-B127-E268F420A347}" type="pres">
      <dgm:prSet presAssocID="{554BB46B-1D18-41C9-A3AF-C5DC64921390}" presName="spacer" presStyleCnt="0"/>
      <dgm:spPr/>
    </dgm:pt>
    <dgm:pt modelId="{C2EFA160-203F-44D3-8C0D-93A387376170}" type="pres">
      <dgm:prSet presAssocID="{1B6CD4C2-9412-4832-BB1E-BD26E0CD7A9D}" presName="comp" presStyleCnt="0"/>
      <dgm:spPr/>
    </dgm:pt>
    <dgm:pt modelId="{EB637525-0E8E-4619-B7B8-55F2A632029F}" type="pres">
      <dgm:prSet presAssocID="{1B6CD4C2-9412-4832-BB1E-BD26E0CD7A9D}" presName="box" presStyleLbl="node1" presStyleIdx="4" presStyleCnt="6"/>
      <dgm:spPr/>
    </dgm:pt>
    <dgm:pt modelId="{635995B0-93D7-447C-9B11-FA57C6866736}" type="pres">
      <dgm:prSet presAssocID="{1B6CD4C2-9412-4832-BB1E-BD26E0CD7A9D}" presName="img" presStyleLbl="fgImgPlace1" presStyleIdx="4" presStyleCnt="6" custScaleX="63897" custScaleY="122062" custLinFactNeighborY="24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ECA3209-979E-4F25-81D9-AE9AC212ED7A}" type="pres">
      <dgm:prSet presAssocID="{1B6CD4C2-9412-4832-BB1E-BD26E0CD7A9D}" presName="text" presStyleLbl="node1" presStyleIdx="4" presStyleCnt="6">
        <dgm:presLayoutVars>
          <dgm:bulletEnabled val="1"/>
        </dgm:presLayoutVars>
      </dgm:prSet>
      <dgm:spPr/>
    </dgm:pt>
    <dgm:pt modelId="{3F5949F3-BAB7-4273-A95C-7D963F751483}" type="pres">
      <dgm:prSet presAssocID="{669CF2DE-B446-42F5-B61D-64A06FF2A0CE}" presName="spacer" presStyleCnt="0"/>
      <dgm:spPr/>
    </dgm:pt>
    <dgm:pt modelId="{7AEEA066-1FFC-491E-97E8-01134E16AB20}" type="pres">
      <dgm:prSet presAssocID="{ECD8C46A-468D-4395-A832-78992BA8442B}" presName="comp" presStyleCnt="0"/>
      <dgm:spPr/>
    </dgm:pt>
    <dgm:pt modelId="{0F25075B-96B3-41EF-9CF4-9A405B31A0FC}" type="pres">
      <dgm:prSet presAssocID="{ECD8C46A-468D-4395-A832-78992BA8442B}" presName="box" presStyleLbl="node1" presStyleIdx="5" presStyleCnt="6"/>
      <dgm:spPr/>
    </dgm:pt>
    <dgm:pt modelId="{70038B14-C1C1-46CC-A3D3-0F6EE6A0FD85}" type="pres">
      <dgm:prSet presAssocID="{ECD8C46A-468D-4395-A832-78992BA8442B}" presName="img" presStyleLbl="fgImgPlace1" presStyleIdx="5" presStyleCnt="6" custScaleX="63897" custScaleY="12206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F0457C7A-711A-48C9-9DB7-521525FBBE57}" type="pres">
      <dgm:prSet presAssocID="{ECD8C46A-468D-4395-A832-78992BA8442B}" presName="text" presStyleLbl="node1" presStyleIdx="5" presStyleCnt="6">
        <dgm:presLayoutVars>
          <dgm:bulletEnabled val="1"/>
        </dgm:presLayoutVars>
      </dgm:prSet>
      <dgm:spPr/>
    </dgm:pt>
  </dgm:ptLst>
  <dgm:cxnLst>
    <dgm:cxn modelId="{FDD51407-8CE9-4EC4-B9B9-3B397496F03D}" type="presOf" srcId="{1B6CD4C2-9412-4832-BB1E-BD26E0CD7A9D}" destId="{CECA3209-979E-4F25-81D9-AE9AC212ED7A}" srcOrd="1" destOrd="0" presId="urn:microsoft.com/office/officeart/2005/8/layout/vList4"/>
    <dgm:cxn modelId="{2BD1601D-A49E-4669-BE19-767F6199EFD6}" srcId="{50FF7B20-A2C3-412F-9346-BAEE8E02B91E}" destId="{1B6CD4C2-9412-4832-BB1E-BD26E0CD7A9D}" srcOrd="4" destOrd="0" parTransId="{F76DE7BE-5F81-4E3C-95D4-1C3C520BBB0B}" sibTransId="{669CF2DE-B446-42F5-B61D-64A06FF2A0CE}"/>
    <dgm:cxn modelId="{A8355B26-F626-4FCA-B057-A821E84BEE2D}" type="presOf" srcId="{9EB80163-70AC-4692-B3F7-229BA292CFFB}" destId="{53184F45-FA1C-436B-AC89-AF272C634707}" srcOrd="1" destOrd="0" presId="urn:microsoft.com/office/officeart/2005/8/layout/vList4"/>
    <dgm:cxn modelId="{89429027-3C7E-4329-9F8C-DC881F88D2EA}" type="presOf" srcId="{7AE1EAFA-CD0C-47F2-9ED4-0B30595BFA98}" destId="{08D0C68E-8B19-40DB-BA46-C020844EC2C5}" srcOrd="1" destOrd="0" presId="urn:microsoft.com/office/officeart/2005/8/layout/vList4"/>
    <dgm:cxn modelId="{237CEB28-79B8-4020-9F36-F71AB5E2F009}" type="presOf" srcId="{ECD8C46A-468D-4395-A832-78992BA8442B}" destId="{F0457C7A-711A-48C9-9DB7-521525FBBE57}" srcOrd="1" destOrd="0" presId="urn:microsoft.com/office/officeart/2005/8/layout/vList4"/>
    <dgm:cxn modelId="{3736022F-20CD-4833-B0CA-B49574CAF02C}" type="presOf" srcId="{720F7580-D2A3-4A41-9FED-9EEA43EA9F5A}" destId="{26F8AE6A-625F-40ED-9B64-2D3A9BDCD425}" srcOrd="0" destOrd="0" presId="urn:microsoft.com/office/officeart/2005/8/layout/vList4"/>
    <dgm:cxn modelId="{BC4B763B-5BB3-461A-811E-F4A4CECEC7AC}" srcId="{50FF7B20-A2C3-412F-9346-BAEE8E02B91E}" destId="{7AE1EAFA-CD0C-47F2-9ED4-0B30595BFA98}" srcOrd="2" destOrd="0" parTransId="{E33E4752-6AEB-4A8F-B7BA-75698385AEF8}" sibTransId="{58DE2A32-74C1-4636-9DD2-78113205C670}"/>
    <dgm:cxn modelId="{7491D43D-C310-448B-BD98-1C92B720D7B2}" type="presOf" srcId="{ECD8C46A-468D-4395-A832-78992BA8442B}" destId="{0F25075B-96B3-41EF-9CF4-9A405B31A0FC}" srcOrd="0" destOrd="0" presId="urn:microsoft.com/office/officeart/2005/8/layout/vList4"/>
    <dgm:cxn modelId="{2B9C723E-BD65-4293-9497-91996B62368B}" type="presOf" srcId="{720F7580-D2A3-4A41-9FED-9EEA43EA9F5A}" destId="{74B57B6C-1453-4F4E-9947-2BB899A76923}" srcOrd="1" destOrd="0" presId="urn:microsoft.com/office/officeart/2005/8/layout/vList4"/>
    <dgm:cxn modelId="{E7F52F72-2431-43F4-8CC5-610D796A7B40}" srcId="{50FF7B20-A2C3-412F-9346-BAEE8E02B91E}" destId="{ECD8C46A-468D-4395-A832-78992BA8442B}" srcOrd="5" destOrd="0" parTransId="{9D6B919F-ED27-4288-ACDF-3151AD43CE46}" sibTransId="{550F14C2-64A4-4EDA-8483-4DE9E8D6D005}"/>
    <dgm:cxn modelId="{E9BE5179-199B-49D9-A607-B18AD04F1C38}" srcId="{50FF7B20-A2C3-412F-9346-BAEE8E02B91E}" destId="{9EB80163-70AC-4692-B3F7-229BA292CFFB}" srcOrd="3" destOrd="0" parTransId="{85FCE3EC-0AB5-4889-B3A7-24537EA76024}" sibTransId="{554BB46B-1D18-41C9-A3AF-C5DC64921390}"/>
    <dgm:cxn modelId="{41B1F788-69B6-4587-B254-2917DBA921E9}" srcId="{50FF7B20-A2C3-412F-9346-BAEE8E02B91E}" destId="{5EDE4A1F-993D-4390-9558-E345EDDDE09E}" srcOrd="1" destOrd="0" parTransId="{F1158BC0-709D-4C92-9860-95E4A82FAE89}" sibTransId="{4BB9DB01-27B1-44C7-A1A7-A1364A4D7D68}"/>
    <dgm:cxn modelId="{1F14EA8C-E974-4748-ADCC-2C7802DDD87B}" type="presOf" srcId="{7AE1EAFA-CD0C-47F2-9ED4-0B30595BFA98}" destId="{8A41BB97-53C6-4D34-9FB5-84E94FE5DE4B}" srcOrd="0" destOrd="0" presId="urn:microsoft.com/office/officeart/2005/8/layout/vList4"/>
    <dgm:cxn modelId="{20426F90-10BC-4DAE-BE3F-5706ACC2F1EF}" type="presOf" srcId="{5EDE4A1F-993D-4390-9558-E345EDDDE09E}" destId="{AE65777C-6787-4E87-ABB5-64CB213AC8BC}" srcOrd="1" destOrd="0" presId="urn:microsoft.com/office/officeart/2005/8/layout/vList4"/>
    <dgm:cxn modelId="{A7A7A99F-0162-4BDB-89FB-5822BEABF565}" type="presOf" srcId="{9EB80163-70AC-4692-B3F7-229BA292CFFB}" destId="{08D89F5A-95EB-4755-947B-1A26139ABB3B}" srcOrd="0" destOrd="0" presId="urn:microsoft.com/office/officeart/2005/8/layout/vList4"/>
    <dgm:cxn modelId="{A1341BAD-C33C-4258-81EA-76B592328ACF}" type="presOf" srcId="{50FF7B20-A2C3-412F-9346-BAEE8E02B91E}" destId="{C47D266F-6A4E-4ECE-AA26-CF22B337D9BA}" srcOrd="0" destOrd="0" presId="urn:microsoft.com/office/officeart/2005/8/layout/vList4"/>
    <dgm:cxn modelId="{E9BC4BC7-FFBE-48A7-BF68-ECACD1D3202A}" type="presOf" srcId="{1B6CD4C2-9412-4832-BB1E-BD26E0CD7A9D}" destId="{EB637525-0E8E-4619-B7B8-55F2A632029F}" srcOrd="0" destOrd="0" presId="urn:microsoft.com/office/officeart/2005/8/layout/vList4"/>
    <dgm:cxn modelId="{71E48ECA-1343-463E-ACDF-69397D5F1ACD}" type="presOf" srcId="{5EDE4A1F-993D-4390-9558-E345EDDDE09E}" destId="{1110A25E-397A-41B1-82AD-498C885A633C}" srcOrd="0" destOrd="0" presId="urn:microsoft.com/office/officeart/2005/8/layout/vList4"/>
    <dgm:cxn modelId="{0604EAEB-BACD-497E-9B95-AF5E4172EA40}" srcId="{50FF7B20-A2C3-412F-9346-BAEE8E02B91E}" destId="{720F7580-D2A3-4A41-9FED-9EEA43EA9F5A}" srcOrd="0" destOrd="0" parTransId="{61BC95C2-8851-473B-B5B1-1540F85CD26E}" sibTransId="{DC73377A-3E18-4A07-A964-133385F66CA6}"/>
    <dgm:cxn modelId="{41ADDEA8-A8DF-4CED-831E-A05D863CA843}" type="presParOf" srcId="{C47D266F-6A4E-4ECE-AA26-CF22B337D9BA}" destId="{06C96006-371C-49E7-B783-04FE4C3C0CEB}" srcOrd="0" destOrd="0" presId="urn:microsoft.com/office/officeart/2005/8/layout/vList4"/>
    <dgm:cxn modelId="{769AD736-4BFA-4D12-9B7E-6AD3CC62C63F}" type="presParOf" srcId="{06C96006-371C-49E7-B783-04FE4C3C0CEB}" destId="{26F8AE6A-625F-40ED-9B64-2D3A9BDCD425}" srcOrd="0" destOrd="0" presId="urn:microsoft.com/office/officeart/2005/8/layout/vList4"/>
    <dgm:cxn modelId="{855A5A8A-8B5A-446D-AA0A-2985841D4D5F}" type="presParOf" srcId="{06C96006-371C-49E7-B783-04FE4C3C0CEB}" destId="{26A87D31-F0C0-479F-8A64-DDB56C239208}" srcOrd="1" destOrd="0" presId="urn:microsoft.com/office/officeart/2005/8/layout/vList4"/>
    <dgm:cxn modelId="{5810B106-ED60-4B24-A53E-927C2F9EFC41}" type="presParOf" srcId="{06C96006-371C-49E7-B783-04FE4C3C0CEB}" destId="{74B57B6C-1453-4F4E-9947-2BB899A76923}" srcOrd="2" destOrd="0" presId="urn:microsoft.com/office/officeart/2005/8/layout/vList4"/>
    <dgm:cxn modelId="{B762B3F7-BA88-4E19-8F4D-F632DC69E6A1}" type="presParOf" srcId="{C47D266F-6A4E-4ECE-AA26-CF22B337D9BA}" destId="{8B2C504E-41CF-4C5F-9A58-36C7ABACE1F0}" srcOrd="1" destOrd="0" presId="urn:microsoft.com/office/officeart/2005/8/layout/vList4"/>
    <dgm:cxn modelId="{0F665EBC-AD03-462D-9054-668296444223}" type="presParOf" srcId="{C47D266F-6A4E-4ECE-AA26-CF22B337D9BA}" destId="{FA1335DE-A76B-4E3E-8816-7E742D301680}" srcOrd="2" destOrd="0" presId="urn:microsoft.com/office/officeart/2005/8/layout/vList4"/>
    <dgm:cxn modelId="{1CF70982-B698-4E5E-BB93-337228E51E5D}" type="presParOf" srcId="{FA1335DE-A76B-4E3E-8816-7E742D301680}" destId="{1110A25E-397A-41B1-82AD-498C885A633C}" srcOrd="0" destOrd="0" presId="urn:microsoft.com/office/officeart/2005/8/layout/vList4"/>
    <dgm:cxn modelId="{19572E4E-1D9E-4EF6-9891-CF4E33F72975}" type="presParOf" srcId="{FA1335DE-A76B-4E3E-8816-7E742D301680}" destId="{C4445D7B-A6D0-4EB1-B1E6-761407F67C48}" srcOrd="1" destOrd="0" presId="urn:microsoft.com/office/officeart/2005/8/layout/vList4"/>
    <dgm:cxn modelId="{5A6E8B2F-6B29-4BCF-82A4-64AFCBC2E8AB}" type="presParOf" srcId="{FA1335DE-A76B-4E3E-8816-7E742D301680}" destId="{AE65777C-6787-4E87-ABB5-64CB213AC8BC}" srcOrd="2" destOrd="0" presId="urn:microsoft.com/office/officeart/2005/8/layout/vList4"/>
    <dgm:cxn modelId="{5D85D97B-72F4-4C4F-AF73-6F675F41DC85}" type="presParOf" srcId="{C47D266F-6A4E-4ECE-AA26-CF22B337D9BA}" destId="{A1EBF214-6A4A-46C7-BF03-2B8E20C0BC3D}" srcOrd="3" destOrd="0" presId="urn:microsoft.com/office/officeart/2005/8/layout/vList4"/>
    <dgm:cxn modelId="{71263CDA-BD5E-40CD-A488-7D5BC3CE3275}" type="presParOf" srcId="{C47D266F-6A4E-4ECE-AA26-CF22B337D9BA}" destId="{4F505894-3398-4628-A2FA-176B8323928E}" srcOrd="4" destOrd="0" presId="urn:microsoft.com/office/officeart/2005/8/layout/vList4"/>
    <dgm:cxn modelId="{AEF24239-E0EE-411D-B1A9-B386B4E6B93F}" type="presParOf" srcId="{4F505894-3398-4628-A2FA-176B8323928E}" destId="{8A41BB97-53C6-4D34-9FB5-84E94FE5DE4B}" srcOrd="0" destOrd="0" presId="urn:microsoft.com/office/officeart/2005/8/layout/vList4"/>
    <dgm:cxn modelId="{E88FF38C-A6C5-4E53-AE99-F670460AA3B0}" type="presParOf" srcId="{4F505894-3398-4628-A2FA-176B8323928E}" destId="{2F9D4CE3-94ED-49BD-A8FE-FDF54ABECDF4}" srcOrd="1" destOrd="0" presId="urn:microsoft.com/office/officeart/2005/8/layout/vList4"/>
    <dgm:cxn modelId="{3E02B667-054E-4375-8E9D-0F6AD4FDA790}" type="presParOf" srcId="{4F505894-3398-4628-A2FA-176B8323928E}" destId="{08D0C68E-8B19-40DB-BA46-C020844EC2C5}" srcOrd="2" destOrd="0" presId="urn:microsoft.com/office/officeart/2005/8/layout/vList4"/>
    <dgm:cxn modelId="{B56BA0E4-A435-4960-847B-25D274929972}" type="presParOf" srcId="{C47D266F-6A4E-4ECE-AA26-CF22B337D9BA}" destId="{8D701762-7C69-48F4-95F9-BAD478EE57D1}" srcOrd="5" destOrd="0" presId="urn:microsoft.com/office/officeart/2005/8/layout/vList4"/>
    <dgm:cxn modelId="{2D82F503-348E-4C4A-921C-FAE4E72C7A4D}" type="presParOf" srcId="{C47D266F-6A4E-4ECE-AA26-CF22B337D9BA}" destId="{65640B4A-46EE-45CE-9474-CA9BE74C38B0}" srcOrd="6" destOrd="0" presId="urn:microsoft.com/office/officeart/2005/8/layout/vList4"/>
    <dgm:cxn modelId="{D657B0EE-721D-4345-876C-048F58FAF36D}" type="presParOf" srcId="{65640B4A-46EE-45CE-9474-CA9BE74C38B0}" destId="{08D89F5A-95EB-4755-947B-1A26139ABB3B}" srcOrd="0" destOrd="0" presId="urn:microsoft.com/office/officeart/2005/8/layout/vList4"/>
    <dgm:cxn modelId="{C73477D9-9954-40BE-81E0-DA7B974D74B0}" type="presParOf" srcId="{65640B4A-46EE-45CE-9474-CA9BE74C38B0}" destId="{AC9253F4-766C-4454-91C3-21688E14050B}" srcOrd="1" destOrd="0" presId="urn:microsoft.com/office/officeart/2005/8/layout/vList4"/>
    <dgm:cxn modelId="{BF002B69-E686-413C-B011-0B6E74C12ABF}" type="presParOf" srcId="{65640B4A-46EE-45CE-9474-CA9BE74C38B0}" destId="{53184F45-FA1C-436B-AC89-AF272C634707}" srcOrd="2" destOrd="0" presId="urn:microsoft.com/office/officeart/2005/8/layout/vList4"/>
    <dgm:cxn modelId="{B4A80F4A-3165-453F-88F0-8B3BA93192E8}" type="presParOf" srcId="{C47D266F-6A4E-4ECE-AA26-CF22B337D9BA}" destId="{80E1D052-1E1F-474E-B127-E268F420A347}" srcOrd="7" destOrd="0" presId="urn:microsoft.com/office/officeart/2005/8/layout/vList4"/>
    <dgm:cxn modelId="{0E1DC1A4-448F-42F4-A790-8855446C49D9}" type="presParOf" srcId="{C47D266F-6A4E-4ECE-AA26-CF22B337D9BA}" destId="{C2EFA160-203F-44D3-8C0D-93A387376170}" srcOrd="8" destOrd="0" presId="urn:microsoft.com/office/officeart/2005/8/layout/vList4"/>
    <dgm:cxn modelId="{3AD03021-3BD2-4555-A5C9-45A101A0E32D}" type="presParOf" srcId="{C2EFA160-203F-44D3-8C0D-93A387376170}" destId="{EB637525-0E8E-4619-B7B8-55F2A632029F}" srcOrd="0" destOrd="0" presId="urn:microsoft.com/office/officeart/2005/8/layout/vList4"/>
    <dgm:cxn modelId="{A195175F-89F1-44D0-AA56-8DB0C97319DD}" type="presParOf" srcId="{C2EFA160-203F-44D3-8C0D-93A387376170}" destId="{635995B0-93D7-447C-9B11-FA57C6866736}" srcOrd="1" destOrd="0" presId="urn:microsoft.com/office/officeart/2005/8/layout/vList4"/>
    <dgm:cxn modelId="{CC082BC2-ABA5-419D-A852-81EEA2B89704}" type="presParOf" srcId="{C2EFA160-203F-44D3-8C0D-93A387376170}" destId="{CECA3209-979E-4F25-81D9-AE9AC212ED7A}" srcOrd="2" destOrd="0" presId="urn:microsoft.com/office/officeart/2005/8/layout/vList4"/>
    <dgm:cxn modelId="{0C60727C-8738-4338-AE70-77E6224C5BF7}" type="presParOf" srcId="{C47D266F-6A4E-4ECE-AA26-CF22B337D9BA}" destId="{3F5949F3-BAB7-4273-A95C-7D963F751483}" srcOrd="9" destOrd="0" presId="urn:microsoft.com/office/officeart/2005/8/layout/vList4"/>
    <dgm:cxn modelId="{DC7C66B4-4E7D-423A-8933-D92D6764695C}" type="presParOf" srcId="{C47D266F-6A4E-4ECE-AA26-CF22B337D9BA}" destId="{7AEEA066-1FFC-491E-97E8-01134E16AB20}" srcOrd="10" destOrd="0" presId="urn:microsoft.com/office/officeart/2005/8/layout/vList4"/>
    <dgm:cxn modelId="{52D01025-E4B9-4A9C-8C2B-7456AEC8883D}" type="presParOf" srcId="{7AEEA066-1FFC-491E-97E8-01134E16AB20}" destId="{0F25075B-96B3-41EF-9CF4-9A405B31A0FC}" srcOrd="0" destOrd="0" presId="urn:microsoft.com/office/officeart/2005/8/layout/vList4"/>
    <dgm:cxn modelId="{50970019-2D58-4029-9E97-14B6536FDD50}" type="presParOf" srcId="{7AEEA066-1FFC-491E-97E8-01134E16AB20}" destId="{70038B14-C1C1-46CC-A3D3-0F6EE6A0FD85}" srcOrd="1" destOrd="0" presId="urn:microsoft.com/office/officeart/2005/8/layout/vList4"/>
    <dgm:cxn modelId="{DBF7001C-BDD2-4CDB-92E2-29A8EC2791D7}" type="presParOf" srcId="{7AEEA066-1FFC-491E-97E8-01134E16AB20}" destId="{F0457C7A-711A-48C9-9DB7-521525FBBE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8AE6A-625F-40ED-9B64-2D3A9BDCD425}">
      <dsp:nvSpPr>
        <dsp:cNvPr id="0" name=""/>
        <dsp:cNvSpPr/>
      </dsp:nvSpPr>
      <dsp:spPr>
        <a:xfrm>
          <a:off x="0" y="0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dirty="0"/>
            <a:t>Європейський союз</a:t>
          </a:r>
          <a:endParaRPr lang="uk-UA" sz="1900" b="1" kern="1200" dirty="0"/>
        </a:p>
      </dsp:txBody>
      <dsp:txXfrm>
        <a:off x="1830638" y="0"/>
        <a:ext cx="6929609" cy="785886"/>
      </dsp:txXfrm>
    </dsp:sp>
    <dsp:sp modelId="{26A87D31-F0C0-479F-8A64-DDB56C239208}">
      <dsp:nvSpPr>
        <dsp:cNvPr id="0" name=""/>
        <dsp:cNvSpPr/>
      </dsp:nvSpPr>
      <dsp:spPr>
        <a:xfrm>
          <a:off x="394859" y="9235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0A25E-397A-41B1-82AD-498C885A633C}">
      <dsp:nvSpPr>
        <dsp:cNvPr id="0" name=""/>
        <dsp:cNvSpPr/>
      </dsp:nvSpPr>
      <dsp:spPr>
        <a:xfrm>
          <a:off x="0" y="864475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Міністерство регіонального розвитку, будівництва та житлово-комунального господарства України</a:t>
          </a:r>
          <a:endParaRPr lang="uk-UA" sz="1900" kern="1200" dirty="0"/>
        </a:p>
      </dsp:txBody>
      <dsp:txXfrm>
        <a:off x="1830638" y="864475"/>
        <a:ext cx="6929609" cy="785886"/>
      </dsp:txXfrm>
    </dsp:sp>
    <dsp:sp modelId="{C4445D7B-A6D0-4EB1-B1E6-761407F67C48}">
      <dsp:nvSpPr>
        <dsp:cNvPr id="0" name=""/>
        <dsp:cNvSpPr/>
      </dsp:nvSpPr>
      <dsp:spPr>
        <a:xfrm>
          <a:off x="394859" y="873711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1BB97-53C6-4D34-9FB5-84E94FE5DE4B}">
      <dsp:nvSpPr>
        <dsp:cNvPr id="0" name=""/>
        <dsp:cNvSpPr/>
      </dsp:nvSpPr>
      <dsp:spPr>
        <a:xfrm>
          <a:off x="0" y="1728950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Фонд енергоефективності </a:t>
          </a:r>
        </a:p>
      </dsp:txBody>
      <dsp:txXfrm>
        <a:off x="1830638" y="1728950"/>
        <a:ext cx="6929609" cy="785886"/>
      </dsp:txXfrm>
    </dsp:sp>
    <dsp:sp modelId="{2F9D4CE3-94ED-49BD-A8FE-FDF54ABECDF4}">
      <dsp:nvSpPr>
        <dsp:cNvPr id="0" name=""/>
        <dsp:cNvSpPr/>
      </dsp:nvSpPr>
      <dsp:spPr>
        <a:xfrm>
          <a:off x="394859" y="1738186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89F5A-95EB-4755-947B-1A26139ABB3B}">
      <dsp:nvSpPr>
        <dsp:cNvPr id="0" name=""/>
        <dsp:cNvSpPr/>
      </dsp:nvSpPr>
      <dsp:spPr>
        <a:xfrm>
          <a:off x="0" y="2593426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Міжнародна фінансова корпорація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(</a:t>
          </a:r>
          <a:r>
            <a:rPr lang="uk-UA" sz="1900" b="1" kern="1200" dirty="0" err="1"/>
            <a:t>International</a:t>
          </a:r>
          <a:r>
            <a:rPr lang="uk-UA" sz="1900" b="1" kern="1200" dirty="0"/>
            <a:t> </a:t>
          </a:r>
          <a:r>
            <a:rPr lang="uk-UA" sz="1900" b="1" kern="1200" dirty="0" err="1"/>
            <a:t>Finance</a:t>
          </a:r>
          <a:r>
            <a:rPr lang="uk-UA" sz="1900" b="1" kern="1200" dirty="0"/>
            <a:t> </a:t>
          </a:r>
          <a:r>
            <a:rPr lang="uk-UA" sz="1900" b="1" kern="1200" dirty="0" err="1"/>
            <a:t>Corporation</a:t>
          </a:r>
          <a:r>
            <a:rPr lang="uk-UA" sz="1900" b="1" kern="1200" dirty="0"/>
            <a:t>). </a:t>
          </a:r>
        </a:p>
      </dsp:txBody>
      <dsp:txXfrm>
        <a:off x="1830638" y="2593426"/>
        <a:ext cx="6929609" cy="785886"/>
      </dsp:txXfrm>
    </dsp:sp>
    <dsp:sp modelId="{AC9253F4-766C-4454-91C3-21688E14050B}">
      <dsp:nvSpPr>
        <dsp:cNvPr id="0" name=""/>
        <dsp:cNvSpPr/>
      </dsp:nvSpPr>
      <dsp:spPr>
        <a:xfrm>
          <a:off x="394859" y="2602661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7525-0E8E-4619-B7B8-55F2A632029F}">
      <dsp:nvSpPr>
        <dsp:cNvPr id="0" name=""/>
        <dsp:cNvSpPr/>
      </dsp:nvSpPr>
      <dsp:spPr>
        <a:xfrm>
          <a:off x="0" y="3457901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Німецьке товариство міжнародного співробітництва (</a:t>
          </a:r>
          <a:r>
            <a:rPr lang="en-US" sz="1900" b="1" kern="1200" dirty="0"/>
            <a:t>GIZ)</a:t>
          </a:r>
          <a:endParaRPr lang="uk-UA" sz="1900" b="1" kern="1200" dirty="0"/>
        </a:p>
      </dsp:txBody>
      <dsp:txXfrm>
        <a:off x="1830638" y="3457901"/>
        <a:ext cx="6929609" cy="785886"/>
      </dsp:txXfrm>
    </dsp:sp>
    <dsp:sp modelId="{635995B0-93D7-447C-9B11-FA57C6866736}">
      <dsp:nvSpPr>
        <dsp:cNvPr id="0" name=""/>
        <dsp:cNvSpPr/>
      </dsp:nvSpPr>
      <dsp:spPr>
        <a:xfrm>
          <a:off x="394859" y="3482402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5075B-96B3-41EF-9CF4-9A405B31A0FC}">
      <dsp:nvSpPr>
        <dsp:cNvPr id="0" name=""/>
        <dsp:cNvSpPr/>
      </dsp:nvSpPr>
      <dsp:spPr>
        <a:xfrm>
          <a:off x="0" y="4322376"/>
          <a:ext cx="8760248" cy="785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dirty="0"/>
            <a:t>Місцеві органами влади</a:t>
          </a:r>
          <a:endParaRPr lang="uk-UA" sz="1900" b="1" kern="1200" dirty="0"/>
        </a:p>
      </dsp:txBody>
      <dsp:txXfrm>
        <a:off x="1830638" y="4322376"/>
        <a:ext cx="6929609" cy="785886"/>
      </dsp:txXfrm>
    </dsp:sp>
    <dsp:sp modelId="{70038B14-C1C1-46CC-A3D3-0F6EE6A0FD85}">
      <dsp:nvSpPr>
        <dsp:cNvPr id="0" name=""/>
        <dsp:cNvSpPr/>
      </dsp:nvSpPr>
      <dsp:spPr>
        <a:xfrm>
          <a:off x="394859" y="4331612"/>
          <a:ext cx="1119507" cy="7674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2121-8C16-471F-B199-1BDA4370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4F4B1-47F4-4D07-9DF1-B3D300397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769BE-9BCD-4593-8486-F57899C0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C55D-AEFB-4369-92A5-9CA49579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5586-7DFC-4988-BCF3-955577DD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6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7A9-A7EE-42F7-B3E5-9E476D3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7D752-BF20-4216-8FB4-9032C7B1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26FDD-E6A7-4AFF-8E0B-74ADDD4C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945B-FECA-4050-B0D7-C2EBD7FE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963B6-936B-4657-A3D4-059C5F0A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1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BA4DB-20B5-479B-9D52-B3D557F3D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958E1-B5A5-4BAE-B6FE-FDD890D78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F014-3DD6-4E20-840F-B96057A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36C23-ED15-46F7-AEC2-E8D59154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30CC-8083-4D4A-9276-A25AA04F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6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494B-80F0-40E6-BCA2-5EB348C9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27D9-FC40-4D42-B396-18F1C3A0F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97D19-E81D-4640-B351-5F747A34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57BF-ADD4-4791-B9E5-4C655116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6D69-2480-4EFA-BF90-D0A34990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45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E204-7D2B-4881-B496-4BBAA605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6D07-1D77-4E3E-91E1-CECCDBE7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F5C76-BA55-4A02-A83E-44A7C2C9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C0E5-DA43-4821-BA86-34236AA1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529C-1001-43A9-8026-DAC5BA7D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49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9DAA-3C57-47C2-A51A-5F1F1ED5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BF3E-A7D4-482C-85D0-53EF692EB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C6F4A-DAC6-4B0D-ADC0-38799E34A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B8C2D-1CE6-420C-98B0-02CCE13E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20BD8-68F7-4F62-A881-B75BEED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CBDCB-4EE5-4C8A-BBD9-845492FA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5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A395-A384-4A64-91E7-E3435490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B0B4-BCEA-416E-A0F0-DFA926E15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E6F07-BDDE-4A97-AB38-5DC986FC4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F0D30-3065-4E0E-8AE1-3892B7A1C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88847-79EA-477F-B177-EA3C1ECBB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57030-9648-472B-8975-0F68286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FC15A-3A5A-480A-BE26-EDD96543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9D89C-1993-492E-9642-67253425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94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A344-3F04-4680-B30F-5F501F9F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F294A-00B5-4896-8B05-53D23FAC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C4BA2-7638-44AF-8AB8-130D65F9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8FC3E-FC6D-49E7-904B-FC17F29A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9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9673B-32BD-4D8C-BD4E-2D6C4F30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2806E-1E4F-43EA-A1CE-6CA54C9E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6CD08-6B3A-4EA5-A9FA-0DBFFA32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35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566F-D66F-4ED8-9BCF-319C5D6A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4B9D3-ADA4-4C47-919E-08C9B08D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CB2FB-570A-438B-A9A3-B3841A905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1A92D-ED61-4410-9482-9778D868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C65B7-7C2E-4479-82A8-677124A3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68F5E-F76A-40E8-AB61-E1696E6A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58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C8D4-6EC3-4FD4-99D5-151B8402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ABC92-810F-4B32-9A76-3D31A1B88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2A64A-82CF-4A90-BE4A-5121CDC4C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20635-2A04-4B8A-B8EC-58A62917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A80B5-F725-44FE-8CB8-5E201503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88ED4-2946-48CD-8057-16D40AF5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2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D6346-3844-47FE-A97A-754AA097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C0D55-AE1D-4C92-A936-F84AC320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B8086-60CA-4187-A75D-35A272BA5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46547-7193-4244-AEA1-FF8910D3D892}" type="datetimeFigureOut">
              <a:rPr lang="uk-UA" smtClean="0"/>
              <a:t>12.02.2019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DCC8-8E9A-4986-90A9-508680FD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78DF-581F-492C-96C4-FC0F43645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DC7E-A028-4CB4-8E4C-6640247F60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95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DD80D-EF7A-4BAD-A86C-A2AF68CBB0E0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401"/>
            <a:ext cx="9144000" cy="332739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Проект ЄС/ПРООН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Об’єднання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співвласників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будинків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впровадження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сталих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енергоефективних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(HOUSES)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102156"/>
            <a:ext cx="628480" cy="1606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F3E62-65EF-41EF-8AD9-1F0607CD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46" y="-247114"/>
            <a:ext cx="2557118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1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40" y="1930401"/>
            <a:ext cx="10617320" cy="4082471"/>
          </a:xfrm>
        </p:spPr>
        <p:txBody>
          <a:bodyPr>
            <a:noAutofit/>
          </a:bodyPr>
          <a:lstStyle/>
          <a:p>
            <a:pPr algn="l"/>
            <a:r>
              <a:rPr lang="uk-UA" dirty="0"/>
              <a:t>·         Охоплення – 24 області    </a:t>
            </a:r>
          </a:p>
          <a:p>
            <a:pPr algn="l"/>
            <a:r>
              <a:rPr lang="uk-UA" dirty="0"/>
              <a:t>·         Буде створено щонайменше </a:t>
            </a:r>
            <a:r>
              <a:rPr lang="uk-UA" b="1" dirty="0"/>
              <a:t>2 000</a:t>
            </a:r>
            <a:r>
              <a:rPr lang="uk-UA" dirty="0"/>
              <a:t> нових ОСББ;</a:t>
            </a:r>
          </a:p>
          <a:p>
            <a:pPr algn="l"/>
            <a:r>
              <a:rPr lang="uk-UA" dirty="0"/>
              <a:t>·         Не менш ніж </a:t>
            </a:r>
            <a:r>
              <a:rPr lang="uk-UA" b="1" dirty="0"/>
              <a:t>4 000</a:t>
            </a:r>
            <a:r>
              <a:rPr lang="uk-UA" dirty="0"/>
              <a:t> ОСББ (як нові, так і вже існуючі), отримають допомогу у вигляді тренінгів і консультацій;</a:t>
            </a:r>
          </a:p>
          <a:p>
            <a:pPr algn="l"/>
            <a:r>
              <a:rPr lang="uk-UA" dirty="0"/>
              <a:t>·         Не менш ніж </a:t>
            </a:r>
            <a:r>
              <a:rPr lang="uk-UA" b="1" dirty="0"/>
              <a:t>480 000</a:t>
            </a:r>
            <a:r>
              <a:rPr lang="uk-UA" dirty="0"/>
              <a:t> людей по всій території України отримають пряму вигоду від впровадження проекту;</a:t>
            </a:r>
          </a:p>
          <a:p>
            <a:pPr algn="l"/>
            <a:r>
              <a:rPr lang="uk-UA" dirty="0"/>
              <a:t>·         </a:t>
            </a:r>
            <a:r>
              <a:rPr lang="uk-UA" b="1" dirty="0"/>
              <a:t>Не менш ніж один мільйон осіб</a:t>
            </a:r>
            <a:r>
              <a:rPr lang="uk-UA" dirty="0"/>
              <a:t> підвищать свою обізнаність з питань  енергоефективності.</a:t>
            </a:r>
          </a:p>
          <a:p>
            <a:pPr algn="l"/>
            <a:endParaRPr lang="uk-UA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Очікувані</a:t>
            </a:r>
            <a:r>
              <a:rPr lang="uk-UA" b="1" dirty="0"/>
              <a:t>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</a:p>
        </p:txBody>
      </p:sp>
    </p:spTree>
    <p:extLst>
      <p:ext uri="{BB962C8B-B14F-4D97-AF65-F5344CB8AC3E}">
        <p14:creationId xmlns:p14="http://schemas.microsoft.com/office/powerpoint/2010/main" val="171334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144DFB-33AA-4510-A7E0-1E7A2D0A3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47" y="1303842"/>
            <a:ext cx="7590971" cy="5793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Очікувані</a:t>
            </a:r>
            <a:r>
              <a:rPr lang="uk-UA" b="1" dirty="0"/>
              <a:t>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</a:p>
        </p:txBody>
      </p:sp>
    </p:spTree>
    <p:extLst>
      <p:ext uri="{BB962C8B-B14F-4D97-AF65-F5344CB8AC3E}">
        <p14:creationId xmlns:p14="http://schemas.microsoft.com/office/powerpoint/2010/main" val="250934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DD80D-EF7A-4BAD-A86C-A2AF68CBB0E0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30401"/>
            <a:ext cx="9144000" cy="4137890"/>
          </a:xfrm>
        </p:spPr>
        <p:txBody>
          <a:bodyPr>
            <a:noAutofit/>
          </a:bodyPr>
          <a:lstStyle/>
          <a:p>
            <a:r>
              <a:rPr lang="ru-RU" b="1" dirty="0"/>
              <a:t>Подати заявку на участь в </a:t>
            </a:r>
            <a:r>
              <a:rPr lang="ru-RU" b="1" dirty="0" err="1"/>
              <a:t>проекті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за </a:t>
            </a:r>
            <a:r>
              <a:rPr lang="ru-RU" b="1" dirty="0" err="1"/>
              <a:t>посиланням</a:t>
            </a:r>
            <a:r>
              <a:rPr lang="ru-RU" b="1" dirty="0"/>
              <a:t> </a:t>
            </a:r>
          </a:p>
          <a:p>
            <a:r>
              <a:rPr lang="ru-RU" sz="4000" b="1" u="sng" dirty="0">
                <a:solidFill>
                  <a:schemeClr val="accent1"/>
                </a:solidFill>
              </a:rPr>
              <a:t>www.houses.in.ua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Камма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Костянтин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066-712-08-60</a:t>
            </a:r>
          </a:p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Регіональний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координатор ПРООН 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цілей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сталого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Кіровоградській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77438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102156"/>
            <a:ext cx="628480" cy="16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40" y="1930401"/>
            <a:ext cx="10617320" cy="4345708"/>
          </a:xfrm>
        </p:spPr>
        <p:txBody>
          <a:bodyPr>
            <a:normAutofit fontScale="92500"/>
          </a:bodyPr>
          <a:lstStyle/>
          <a:p>
            <a:pPr algn="just"/>
            <a:r>
              <a:rPr lang="uk-UA" altLang="en-US" dirty="0">
                <a:latin typeface="Arial" panose="020B0604020202020204" pitchFamily="34" charset="0"/>
                <a:cs typeface="Arial" panose="020B0604020202020204" pitchFamily="34" charset="0"/>
              </a:rPr>
              <a:t>ПРООН - в структурі ООН ключова агенція, що займається  питаннями розвитку</a:t>
            </a:r>
          </a:p>
          <a:p>
            <a:pPr algn="just"/>
            <a:endParaRPr lang="uk-U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en-US" dirty="0">
                <a:latin typeface="Arial" panose="020B0604020202020204" pitchFamily="34" charset="0"/>
                <a:cs typeface="Arial" panose="020B0604020202020204" pitchFamily="34" charset="0"/>
              </a:rPr>
              <a:t>Наша мета - підтримати Україну на шляху сталого розвитку, спрямованого на досягнення заможної, демократичної та сильної держави, в якій ніхто не залишається осторонь і враховується думка всіх і кожного.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Ключові напрямки:</a:t>
            </a:r>
          </a:p>
          <a:p>
            <a:pPr marL="342900" indent="-342900" algn="just">
              <a:buFontTx/>
              <a:buChar char="-"/>
            </a:pPr>
            <a:r>
              <a:rPr lang="uk-UA" altLang="en-US" dirty="0">
                <a:latin typeface="Arial" panose="020B0604020202020204" pitchFamily="34" charset="0"/>
                <a:cs typeface="Arial" panose="020B0604020202020204" pitchFamily="34" charset="0"/>
              </a:rPr>
              <a:t>Розбудова миру та відновлення</a:t>
            </a:r>
          </a:p>
          <a:p>
            <a:pPr marL="342900" indent="-342900" algn="just">
              <a:buFontTx/>
              <a:buChar char="-"/>
            </a:pPr>
            <a:r>
              <a:rPr lang="uk-UA" altLang="en-US" dirty="0">
                <a:latin typeface="Arial" panose="020B0604020202020204" pitchFamily="34" charset="0"/>
                <a:cs typeface="Arial" panose="020B0604020202020204" pitchFamily="34" charset="0"/>
              </a:rPr>
              <a:t>Демократичне врядування</a:t>
            </a:r>
          </a:p>
          <a:p>
            <a:pPr marL="342900" indent="-342900" algn="just">
              <a:buFontTx/>
              <a:buChar char="-"/>
            </a:pPr>
            <a:r>
              <a:rPr lang="uk-UA" altLang="en-US" dirty="0">
                <a:latin typeface="Arial" panose="020B0604020202020204" pitchFamily="34" charset="0"/>
                <a:cs typeface="Arial" panose="020B0604020202020204" pitchFamily="34" charset="0"/>
              </a:rPr>
              <a:t>Сталий розвиток і довкілля</a:t>
            </a:r>
          </a:p>
          <a:p>
            <a:pPr algn="just"/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ПРООН /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UNDP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13D45-C0EB-4040-800E-A85EB7B61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46" y="-247114"/>
            <a:ext cx="2557118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3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787340" y="1051479"/>
            <a:ext cx="106173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en-US" sz="3200" b="1" dirty="0">
                <a:ln>
                  <a:noFill/>
                </a:ln>
                <a:latin typeface="Myriad Pro" panose="020B0503030403020204" pitchFamily="34" charset="0"/>
              </a:rPr>
              <a:t>Передумови П</a:t>
            </a:r>
            <a:r>
              <a:rPr lang="ru-RU" altLang="en-US" sz="3200" b="1" dirty="0" err="1">
                <a:ln>
                  <a:noFill/>
                </a:ln>
                <a:latin typeface="Myriad Pro" panose="020B0503030403020204" pitchFamily="34" charset="0"/>
              </a:rPr>
              <a:t>роекту</a:t>
            </a:r>
            <a:r>
              <a:rPr lang="ru-RU" altLang="en-US" sz="3200" b="1" dirty="0">
                <a:ln>
                  <a:noFill/>
                </a:ln>
                <a:latin typeface="Myriad Pro" panose="020B0503030403020204" pitchFamily="34" charset="0"/>
              </a:rPr>
              <a:t> ЄС/ПРООН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F2DC6-6D28-417D-858F-D743047B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46" y="-247114"/>
            <a:ext cx="2557118" cy="1807769"/>
          </a:xfrm>
          <a:prstGeom prst="rect">
            <a:avLst/>
          </a:prstGeom>
        </p:spPr>
      </p:pic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CC3A67A5-4CA3-40AC-A5BC-139C8B93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9" y="1705530"/>
            <a:ext cx="9482364" cy="50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4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930400"/>
            <a:ext cx="11069782" cy="4719781"/>
          </a:xfrm>
        </p:spPr>
        <p:txBody>
          <a:bodyPr>
            <a:normAutofit/>
          </a:bodyPr>
          <a:lstStyle/>
          <a:p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Проекту "ЄС/ПРООН "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Місцевий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орієнтований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на громаду"</a:t>
            </a:r>
          </a:p>
          <a:p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2008 - 2017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-18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районів</a:t>
            </a:r>
            <a:endParaRPr lang="ru-R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-108 громад</a:t>
            </a:r>
          </a:p>
          <a:p>
            <a:pPr algn="l"/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-167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мікропроектів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реалізовано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/>
              <a:t> у сферах </a:t>
            </a:r>
            <a:r>
              <a:rPr lang="ru-RU" dirty="0" err="1"/>
              <a:t>енергоефективності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водопостачання</a:t>
            </a:r>
            <a:r>
              <a:rPr lang="ru-RU" dirty="0"/>
              <a:t> і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села)</a:t>
            </a:r>
            <a:endParaRPr lang="ru-R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вартість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проектів</a:t>
            </a: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37 690 163,00 грн.:</a:t>
            </a:r>
          </a:p>
          <a:p>
            <a:pPr algn="l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-20 483 628,00 грн. – бюджет ПРООН</a:t>
            </a:r>
          </a:p>
          <a:p>
            <a:pPr algn="l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-12 323 408,00 грн. – 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місцевий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бюджет</a:t>
            </a:r>
          </a:p>
          <a:p>
            <a:pPr algn="l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- 3 880 851,00 грн. – бюджет 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громади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- 1 002 276,00 грн. – </a:t>
            </a:r>
            <a:r>
              <a:rPr lang="ru-R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приватний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сектор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787340" y="874532"/>
            <a:ext cx="1061731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Попередня діяльність ПРООН </a:t>
            </a:r>
          </a:p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 Кіровоградській області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F2DC6-6D28-417D-858F-D743047B5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46" y="-247114"/>
            <a:ext cx="2557118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B6F3E3-DF93-44C1-9AB0-23AFD413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ПАРТНЕРИ ПРОЕКТУ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D824C53-63CD-4758-A7D2-EA7E0873C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674755"/>
              </p:ext>
            </p:extLst>
          </p:nvPr>
        </p:nvGraphicFramePr>
        <p:xfrm>
          <a:off x="1715876" y="1683954"/>
          <a:ext cx="8760248" cy="510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464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1694876"/>
            <a:ext cx="11776364" cy="507481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-</a:t>
            </a:r>
            <a:r>
              <a:rPr lang="ru-RU" b="1" dirty="0" err="1"/>
              <a:t>мобілізація</a:t>
            </a:r>
            <a:r>
              <a:rPr lang="ru-RU" dirty="0"/>
              <a:t> </a:t>
            </a:r>
            <a:r>
              <a:rPr lang="ru-RU" dirty="0" err="1"/>
              <a:t>співвласників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в </a:t>
            </a:r>
            <a:r>
              <a:rPr lang="ru-RU" dirty="0" err="1"/>
              <a:t>багатоквартирних</a:t>
            </a:r>
            <a:r>
              <a:rPr lang="ru-RU" dirty="0"/>
              <a:t> </a:t>
            </a:r>
            <a:r>
              <a:rPr lang="ru-RU" dirty="0" err="1"/>
              <a:t>будинках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  <a:p>
            <a:pPr algn="just"/>
            <a:r>
              <a:rPr lang="uk-UA" dirty="0"/>
              <a:t>-</a:t>
            </a:r>
            <a:r>
              <a:rPr lang="uk-UA" b="1" dirty="0"/>
              <a:t>підтримка </a:t>
            </a:r>
            <a:r>
              <a:rPr lang="uk-UA" dirty="0"/>
              <a:t>їхньої мотивації до підвищення рівня енергоефективності власних будинків</a:t>
            </a:r>
          </a:p>
          <a:p>
            <a:pPr algn="just"/>
            <a:r>
              <a:rPr lang="ru-RU" dirty="0"/>
              <a:t>-</a:t>
            </a:r>
            <a:r>
              <a:rPr lang="ru-RU" b="1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об’єднаннь</a:t>
            </a:r>
            <a:r>
              <a:rPr lang="ru-RU" dirty="0"/>
              <a:t> </a:t>
            </a:r>
            <a:r>
              <a:rPr lang="ru-RU" dirty="0" err="1"/>
              <a:t>співвласників</a:t>
            </a:r>
            <a:r>
              <a:rPr lang="ru-RU" dirty="0"/>
              <a:t> </a:t>
            </a:r>
            <a:r>
              <a:rPr lang="ru-RU" dirty="0" err="1"/>
              <a:t>багатоквартирних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(ОСББ)</a:t>
            </a:r>
          </a:p>
          <a:p>
            <a:pPr algn="just"/>
            <a:r>
              <a:rPr lang="ru-RU" dirty="0"/>
              <a:t>-</a:t>
            </a:r>
            <a:r>
              <a:rPr lang="ru-RU" b="1" dirty="0" err="1"/>
              <a:t>зміцнення</a:t>
            </a:r>
            <a:r>
              <a:rPr lang="ru-RU" b="1" dirty="0"/>
              <a:t> </a:t>
            </a:r>
            <a:r>
              <a:rPr lang="ru-RU" b="1" dirty="0" err="1"/>
              <a:t>потенціалу</a:t>
            </a:r>
            <a:r>
              <a:rPr lang="ru-RU" b="1" dirty="0"/>
              <a:t> </a:t>
            </a:r>
            <a:r>
              <a:rPr lang="ru-RU" dirty="0"/>
              <a:t>як </a:t>
            </a:r>
            <a:r>
              <a:rPr lang="ru-RU" dirty="0" err="1"/>
              <a:t>новостворених</a:t>
            </a:r>
            <a:r>
              <a:rPr lang="ru-RU" dirty="0"/>
              <a:t>, так й </a:t>
            </a:r>
            <a:r>
              <a:rPr lang="ru-RU" dirty="0" err="1"/>
              <a:t>існуючих</a:t>
            </a:r>
            <a:r>
              <a:rPr lang="ru-RU" dirty="0"/>
              <a:t> ОСББ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Механізми досягнення мети:</a:t>
            </a:r>
          </a:p>
          <a:p>
            <a:pPr algn="just"/>
            <a:r>
              <a:rPr lang="uk-UA" dirty="0"/>
              <a:t>-інформаційні кампанії на національному, обласному та місцевому рівнях щодо </a:t>
            </a:r>
          </a:p>
          <a:p>
            <a:pPr algn="just"/>
            <a:r>
              <a:rPr lang="uk-UA" dirty="0"/>
              <a:t>нового законодавства у сфері енергоефективності </a:t>
            </a:r>
          </a:p>
          <a:p>
            <a:pPr algn="just"/>
            <a:r>
              <a:rPr lang="uk-UA" dirty="0"/>
              <a:t>-ознайомлення з програмами Фонду енергоефективності та механізмів його фінансування</a:t>
            </a:r>
          </a:p>
          <a:p>
            <a:pPr algn="just"/>
            <a:r>
              <a:rPr lang="uk-UA" dirty="0"/>
              <a:t>-серії групових та індивідуальних консультацій для активістів: </a:t>
            </a:r>
          </a:p>
          <a:p>
            <a:pPr algn="just"/>
            <a:r>
              <a:rPr lang="uk-UA" dirty="0"/>
              <a:t>	-з питань створення ОСББ</a:t>
            </a:r>
            <a:r>
              <a:rPr lang="ru-RU" dirty="0"/>
              <a:t> ,</a:t>
            </a:r>
          </a:p>
          <a:p>
            <a:pPr algn="just"/>
            <a:r>
              <a:rPr lang="ru-RU" dirty="0"/>
              <a:t>	-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бухгалтерії</a:t>
            </a:r>
            <a:r>
              <a:rPr lang="ru-RU" dirty="0"/>
              <a:t> та </a:t>
            </a:r>
            <a:r>
              <a:rPr lang="ru-RU" dirty="0" err="1"/>
              <a:t>фінансового</a:t>
            </a:r>
            <a:r>
              <a:rPr lang="ru-RU" dirty="0"/>
              <a:t> менеджменту, </a:t>
            </a:r>
          </a:p>
          <a:p>
            <a:pPr algn="just"/>
            <a:r>
              <a:rPr lang="ru-RU" dirty="0"/>
              <a:t>	-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для </a:t>
            </a:r>
            <a:r>
              <a:rPr lang="ru-RU" dirty="0" err="1"/>
              <a:t>ініціатив</a:t>
            </a:r>
            <a:r>
              <a:rPr lang="ru-RU" dirty="0"/>
              <a:t> по </a:t>
            </a:r>
            <a:r>
              <a:rPr lang="ru-RU" dirty="0" err="1"/>
              <a:t>покращенню</a:t>
            </a:r>
            <a:r>
              <a:rPr lang="ru-RU" dirty="0"/>
              <a:t> стану </a:t>
            </a:r>
            <a:r>
              <a:rPr lang="ru-RU" dirty="0" err="1"/>
              <a:t>будинків</a:t>
            </a:r>
            <a:r>
              <a:rPr lang="ru-RU" dirty="0"/>
              <a:t>.</a:t>
            </a:r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МЕТА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12133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54596-4647-4395-A2A1-27752C47B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340" y="1930402"/>
            <a:ext cx="10617320" cy="207356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uk-UA" dirty="0"/>
              <a:t>ініціативні групи багатоквартирних будинків, що прагнуть створити ОСББ</a:t>
            </a:r>
          </a:p>
          <a:p>
            <a:pPr marL="342900" indent="-342900" algn="just">
              <a:buFontTx/>
              <a:buChar char="-"/>
            </a:pPr>
            <a:r>
              <a:rPr lang="uk-UA" dirty="0"/>
              <a:t>житлово-будівельні кооперативи (ЖБК), що мають на меті реорганізуватися в ОСББ</a:t>
            </a:r>
          </a:p>
          <a:p>
            <a:pPr marL="342900" indent="-342900" algn="just">
              <a:buFontTx/>
              <a:buChar char="-"/>
            </a:pPr>
            <a:r>
              <a:rPr lang="uk-UA" dirty="0"/>
              <a:t>діючі ОСББ, які потребують допомоги та підтримки у навчанні та консультаціях</a:t>
            </a:r>
          </a:p>
          <a:p>
            <a:pPr marL="342900" indent="-342900" algn="just">
              <a:buFontTx/>
              <a:buChar char="-"/>
            </a:pPr>
            <a:endParaRPr lang="uk-UA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2805989" y="976068"/>
            <a:ext cx="60821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uk-UA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бенефіціари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42B9E6-2F16-476D-8685-BFC42759A5FF}"/>
              </a:ext>
            </a:extLst>
          </p:cNvPr>
          <p:cNvSpPr txBox="1">
            <a:spLocks/>
          </p:cNvSpPr>
          <p:nvPr/>
        </p:nvSpPr>
        <p:spPr>
          <a:xfrm>
            <a:off x="787340" y="4250412"/>
            <a:ext cx="10617320" cy="207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b="1" dirty="0" err="1">
                <a:sym typeface="Symbol" panose="05050102010706020507" pitchFamily="18" charset="2"/>
              </a:rPr>
              <a:t>Бенефіціари</a:t>
            </a:r>
            <a:r>
              <a:rPr lang="uk-UA" b="1" dirty="0">
                <a:sym typeface="Symbol" panose="05050102010706020507" pitchFamily="18" charset="2"/>
              </a:rPr>
              <a:t> </a:t>
            </a:r>
            <a:r>
              <a:rPr lang="uk-UA" b="1" dirty="0" err="1">
                <a:sym typeface="Symbol" panose="05050102010706020507" pitchFamily="18" charset="2"/>
              </a:rPr>
              <a:t>ФондуЕЕ</a:t>
            </a:r>
            <a:r>
              <a:rPr lang="uk-UA" b="1" dirty="0">
                <a:sym typeface="Symbol" panose="05050102010706020507" pitchFamily="18" charset="2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uk-UA" dirty="0">
                <a:sym typeface="Symbol" panose="05050102010706020507" pitchFamily="18" charset="2"/>
              </a:rPr>
              <a:t>ОСББ</a:t>
            </a:r>
          </a:p>
          <a:p>
            <a:pPr marL="342900" indent="-342900" algn="just">
              <a:buFontTx/>
              <a:buChar char="-"/>
            </a:pPr>
            <a:r>
              <a:rPr lang="uk-UA" dirty="0"/>
              <a:t>Будинки, що побудовані до 2006 року включно</a:t>
            </a:r>
          </a:p>
          <a:p>
            <a:pPr marL="342900" indent="-342900" algn="just">
              <a:buFontTx/>
              <a:buChar char="-"/>
            </a:pPr>
            <a:r>
              <a:rPr lang="uk-UA" dirty="0"/>
              <a:t>Обов’язковою умовою є проведення </a:t>
            </a:r>
            <a:r>
              <a:rPr lang="uk-UA" dirty="0" err="1"/>
              <a:t>енергоаудиту</a:t>
            </a:r>
            <a:endParaRPr lang="uk-UA" dirty="0"/>
          </a:p>
          <a:p>
            <a:pPr marL="342900" indent="-342900" algn="just">
              <a:buFontTx/>
              <a:buChar char="-"/>
            </a:pPr>
            <a:endParaRPr lang="uk-UA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20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0763A-EEEE-4A03-873F-87A9BE707BAC}"/>
              </a:ext>
            </a:extLst>
          </p:cNvPr>
          <p:cNvSpPr/>
          <p:nvPr/>
        </p:nvSpPr>
        <p:spPr>
          <a:xfrm>
            <a:off x="0" y="0"/>
            <a:ext cx="12192000" cy="10305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B2D2-BB9E-4329-9F63-B9B29B4C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15" y="-363581"/>
            <a:ext cx="2637356" cy="1864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09B7D-137F-4E62-BBB3-E035B47A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80" y="88306"/>
            <a:ext cx="628480" cy="1606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A4BD9A-D021-4E89-A6F3-D330AED3FF1F}"/>
              </a:ext>
            </a:extLst>
          </p:cNvPr>
          <p:cNvSpPr txBox="1"/>
          <p:nvPr/>
        </p:nvSpPr>
        <p:spPr>
          <a:xfrm>
            <a:off x="1076663" y="983924"/>
            <a:ext cx="9171708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en-US" sz="4000" b="1" dirty="0"/>
              <a:t>Переваги створення ОСББ </a:t>
            </a:r>
          </a:p>
          <a:p>
            <a:pPr algn="ctr"/>
            <a:r>
              <a:rPr lang="uk-UA" altLang="en-US" sz="2800" b="1" dirty="0"/>
              <a:t>(для власників)</a:t>
            </a:r>
            <a:r>
              <a:rPr lang="ru-RU" altLang="en-US" sz="2800" b="1" dirty="0"/>
              <a:t> </a:t>
            </a:r>
            <a:endParaRPr lang="uk-UA" altLang="uk-UA" sz="28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22CE22D-1B1F-42E4-A0D8-6109D8EFF0DF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2215030"/>
            <a:ext cx="11009372" cy="440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dirty="0"/>
              <a:t>-</a:t>
            </a:r>
            <a:r>
              <a:rPr lang="ru-RU" altLang="uk-UA" dirty="0" err="1"/>
              <a:t>мають</a:t>
            </a:r>
            <a:r>
              <a:rPr lang="ru-RU" altLang="uk-UA" dirty="0"/>
              <a:t> </a:t>
            </a:r>
            <a:r>
              <a:rPr lang="ru-RU" altLang="uk-UA" dirty="0" err="1"/>
              <a:t>можливість</a:t>
            </a:r>
            <a:r>
              <a:rPr lang="ru-RU" altLang="uk-UA" dirty="0"/>
              <a:t> </a:t>
            </a:r>
            <a:r>
              <a:rPr lang="ru-RU" altLang="uk-UA" dirty="0" err="1"/>
              <a:t>покращити</a:t>
            </a:r>
            <a:r>
              <a:rPr lang="ru-RU" altLang="uk-UA" dirty="0"/>
              <a:t> </a:t>
            </a:r>
            <a:r>
              <a:rPr lang="ru-RU" altLang="uk-UA" dirty="0" err="1"/>
              <a:t>фізичний</a:t>
            </a:r>
            <a:r>
              <a:rPr lang="ru-RU" altLang="uk-UA" dirty="0"/>
              <a:t> стан </a:t>
            </a:r>
            <a:r>
              <a:rPr lang="ru-RU" altLang="uk-UA" dirty="0" err="1"/>
              <a:t>будинку</a:t>
            </a:r>
            <a:r>
              <a:rPr lang="ru-RU" altLang="uk-UA" dirty="0"/>
              <a:t> та </a:t>
            </a:r>
            <a:r>
              <a:rPr lang="ru-RU" altLang="uk-UA" dirty="0" err="1"/>
              <a:t>умови</a:t>
            </a:r>
            <a:r>
              <a:rPr lang="ru-RU" altLang="uk-UA" dirty="0"/>
              <a:t> </a:t>
            </a:r>
            <a:r>
              <a:rPr lang="ru-RU" altLang="uk-UA" dirty="0" err="1"/>
              <a:t>життя</a:t>
            </a:r>
            <a:r>
              <a:rPr lang="ru-RU" altLang="uk-UA" dirty="0"/>
              <a:t> в </a:t>
            </a:r>
            <a:r>
              <a:rPr lang="ru-RU" altLang="uk-UA" dirty="0" err="1"/>
              <a:t>ньому</a:t>
            </a:r>
            <a:r>
              <a:rPr lang="ru-RU" altLang="uk-UA" dirty="0"/>
              <a:t>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dirty="0"/>
              <a:t>-</a:t>
            </a:r>
            <a:r>
              <a:rPr lang="ru-RU" altLang="uk-UA" dirty="0" err="1"/>
              <a:t>стають</a:t>
            </a:r>
            <a:r>
              <a:rPr lang="ru-RU" altLang="uk-UA" dirty="0"/>
              <a:t> </a:t>
            </a:r>
            <a:r>
              <a:rPr lang="ru-RU" altLang="uk-UA" dirty="0" err="1"/>
              <a:t>реальними</a:t>
            </a:r>
            <a:r>
              <a:rPr lang="ru-RU" altLang="uk-UA" dirty="0"/>
              <a:t> </a:t>
            </a:r>
            <a:r>
              <a:rPr lang="ru-RU" altLang="uk-UA" dirty="0" err="1"/>
              <a:t>власниками</a:t>
            </a:r>
            <a:r>
              <a:rPr lang="ru-RU" altLang="uk-UA" dirty="0"/>
              <a:t> майна, </a:t>
            </a:r>
            <a:r>
              <a:rPr lang="ru-RU" altLang="uk-UA" dirty="0" err="1"/>
              <a:t>приміщень</a:t>
            </a:r>
            <a:r>
              <a:rPr lang="ru-RU" altLang="uk-UA" dirty="0"/>
              <a:t> </a:t>
            </a:r>
            <a:r>
              <a:rPr lang="ru-RU" altLang="uk-UA" dirty="0" err="1"/>
              <a:t>загального</a:t>
            </a:r>
            <a:r>
              <a:rPr lang="ru-RU" altLang="uk-UA" dirty="0"/>
              <a:t> </a:t>
            </a:r>
            <a:r>
              <a:rPr lang="ru-RU" altLang="uk-UA" dirty="0" err="1"/>
              <a:t>користування</a:t>
            </a:r>
            <a:r>
              <a:rPr lang="ru-RU" altLang="uk-UA" dirty="0"/>
              <a:t> та </a:t>
            </a:r>
            <a:r>
              <a:rPr lang="uk-UA" altLang="uk-UA" dirty="0"/>
              <a:t>допоміжних приміщень;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dirty="0"/>
              <a:t>-</a:t>
            </a:r>
            <a:r>
              <a:rPr lang="ru-RU" altLang="uk-UA" dirty="0" err="1"/>
              <a:t>контролюють</a:t>
            </a:r>
            <a:r>
              <a:rPr lang="ru-RU" altLang="uk-UA" dirty="0"/>
              <a:t> </a:t>
            </a:r>
            <a:r>
              <a:rPr lang="ru-RU" altLang="uk-UA" dirty="0" err="1"/>
              <a:t>використання</a:t>
            </a:r>
            <a:r>
              <a:rPr lang="ru-RU" altLang="uk-UA" dirty="0"/>
              <a:t> </a:t>
            </a:r>
            <a:r>
              <a:rPr lang="ru-RU" altLang="uk-UA" dirty="0" err="1"/>
              <a:t>коштів</a:t>
            </a:r>
            <a:r>
              <a:rPr lang="ru-RU" altLang="uk-UA" dirty="0"/>
              <a:t>, </a:t>
            </a:r>
            <a:r>
              <a:rPr lang="ru-RU" altLang="uk-UA" dirty="0" err="1"/>
              <a:t>сплачених</a:t>
            </a:r>
            <a:r>
              <a:rPr lang="ru-RU" altLang="uk-UA" dirty="0"/>
              <a:t> за </a:t>
            </a:r>
            <a:r>
              <a:rPr lang="ru-RU" altLang="uk-UA" dirty="0" err="1"/>
              <a:t>утримання</a:t>
            </a:r>
            <a:r>
              <a:rPr lang="ru-RU" altLang="uk-UA" dirty="0"/>
              <a:t> </a:t>
            </a:r>
            <a:r>
              <a:rPr lang="ru-RU" altLang="uk-UA" dirty="0" err="1"/>
              <a:t>будинку</a:t>
            </a:r>
            <a:r>
              <a:rPr lang="ru-RU" altLang="uk-UA" dirty="0"/>
              <a:t>, </a:t>
            </a:r>
            <a:r>
              <a:rPr lang="ru-RU" altLang="uk-UA" dirty="0" err="1"/>
              <a:t>дотацій</a:t>
            </a:r>
            <a:r>
              <a:rPr lang="ru-RU" altLang="uk-UA" dirty="0"/>
              <a:t> та </a:t>
            </a:r>
            <a:r>
              <a:rPr lang="uk-UA" altLang="uk-UA" dirty="0"/>
              <a:t>субсидій;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dirty="0"/>
              <a:t>-</a:t>
            </a:r>
            <a:r>
              <a:rPr lang="ru-RU" altLang="uk-UA" dirty="0" err="1"/>
              <a:t>беруть</a:t>
            </a:r>
            <a:r>
              <a:rPr lang="ru-RU" altLang="uk-UA" dirty="0"/>
              <a:t> </a:t>
            </a:r>
            <a:r>
              <a:rPr lang="ru-RU" altLang="uk-UA" dirty="0" err="1"/>
              <a:t>безпосередньо</a:t>
            </a:r>
            <a:r>
              <a:rPr lang="ru-RU" altLang="uk-UA" dirty="0"/>
              <a:t> участь у </a:t>
            </a:r>
            <a:r>
              <a:rPr lang="ru-RU" altLang="uk-UA" dirty="0" err="1"/>
              <a:t>ремонті</a:t>
            </a:r>
            <a:r>
              <a:rPr lang="ru-RU" altLang="uk-UA" dirty="0"/>
              <a:t> та </a:t>
            </a:r>
            <a:r>
              <a:rPr lang="ru-RU" altLang="uk-UA" dirty="0" err="1"/>
              <a:t>утриманні</a:t>
            </a:r>
            <a:r>
              <a:rPr lang="ru-RU" altLang="uk-UA" dirty="0"/>
              <a:t> </a:t>
            </a:r>
            <a:r>
              <a:rPr lang="ru-RU" altLang="uk-UA" dirty="0" err="1"/>
              <a:t>будинку</a:t>
            </a:r>
            <a:r>
              <a:rPr lang="ru-RU" altLang="uk-UA" dirty="0"/>
              <a:t>;</a:t>
            </a:r>
            <a:endParaRPr lang="uk-UA" altLang="uk-UA" dirty="0"/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dirty="0"/>
              <a:t>-</a:t>
            </a:r>
            <a:r>
              <a:rPr lang="ru-RU" altLang="uk-UA" dirty="0" err="1"/>
              <a:t>отримують</a:t>
            </a:r>
            <a:r>
              <a:rPr lang="ru-RU" altLang="uk-UA" dirty="0"/>
              <a:t> структуру, </a:t>
            </a:r>
            <a:r>
              <a:rPr lang="ru-RU" altLang="uk-UA" dirty="0" err="1"/>
              <a:t>здатну</a:t>
            </a:r>
            <a:r>
              <a:rPr lang="ru-RU" altLang="uk-UA" dirty="0"/>
              <a:t> </a:t>
            </a:r>
            <a:r>
              <a:rPr lang="ru-RU" altLang="uk-UA" dirty="0" err="1"/>
              <a:t>вирішувати</a:t>
            </a:r>
            <a:r>
              <a:rPr lang="ru-RU" altLang="uk-UA" dirty="0"/>
              <a:t> </a:t>
            </a:r>
            <a:r>
              <a:rPr lang="ru-RU" altLang="uk-UA" dirty="0" err="1"/>
              <a:t>спільні</a:t>
            </a:r>
            <a:r>
              <a:rPr lang="ru-RU" altLang="uk-UA" dirty="0"/>
              <a:t> </a:t>
            </a:r>
            <a:r>
              <a:rPr lang="ru-RU" altLang="uk-UA" dirty="0" err="1"/>
              <a:t>проблеми</a:t>
            </a:r>
            <a:r>
              <a:rPr lang="ru-RU" altLang="uk-UA" dirty="0"/>
              <a:t> </a:t>
            </a:r>
            <a:r>
              <a:rPr lang="ru-RU" altLang="uk-UA" dirty="0" err="1"/>
              <a:t>мешканців</a:t>
            </a:r>
            <a:r>
              <a:rPr lang="ru-RU" altLang="uk-UA" dirty="0"/>
              <a:t>, </a:t>
            </a:r>
            <a:r>
              <a:rPr lang="ru-RU" altLang="uk-UA" dirty="0" err="1"/>
              <a:t>відстоювати</a:t>
            </a:r>
            <a:r>
              <a:rPr lang="ru-RU" altLang="uk-UA" dirty="0"/>
              <a:t> </a:t>
            </a:r>
            <a:r>
              <a:rPr lang="ru-RU" altLang="uk-UA" dirty="0" err="1"/>
              <a:t>спільні</a:t>
            </a:r>
            <a:r>
              <a:rPr lang="ru-RU" altLang="uk-UA" dirty="0"/>
              <a:t> </a:t>
            </a:r>
            <a:r>
              <a:rPr lang="ru-RU" altLang="uk-UA" dirty="0" err="1"/>
              <a:t>інтереси</a:t>
            </a:r>
            <a:r>
              <a:rPr lang="ru-RU" altLang="uk-UA" dirty="0"/>
              <a:t>, </a:t>
            </a:r>
            <a:r>
              <a:rPr lang="ru-RU" altLang="uk-UA" dirty="0" err="1"/>
              <a:t>зокрема</a:t>
            </a:r>
            <a:r>
              <a:rPr lang="ru-RU" altLang="uk-UA" dirty="0"/>
              <a:t> в </a:t>
            </a:r>
            <a:r>
              <a:rPr lang="ru-RU" altLang="uk-UA" dirty="0" err="1"/>
              <a:t>суді</a:t>
            </a:r>
            <a:r>
              <a:rPr lang="ru-RU" altLang="uk-UA" dirty="0"/>
              <a:t>;</a:t>
            </a:r>
            <a:endParaRPr lang="uk-UA" altLang="uk-UA" dirty="0"/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uk-UA" b="1" dirty="0"/>
              <a:t>-</a:t>
            </a:r>
            <a:r>
              <a:rPr lang="ru-RU" altLang="uk-UA" b="1" dirty="0" err="1"/>
              <a:t>можуть</a:t>
            </a:r>
            <a:r>
              <a:rPr lang="ru-RU" altLang="uk-UA" b="1" dirty="0"/>
              <a:t> </a:t>
            </a:r>
            <a:r>
              <a:rPr lang="ru-RU" altLang="uk-UA" b="1" dirty="0" err="1"/>
              <a:t>отримати</a:t>
            </a:r>
            <a:r>
              <a:rPr lang="ru-RU" altLang="uk-UA" b="1" dirty="0"/>
              <a:t> кредит у банку, </a:t>
            </a:r>
            <a:r>
              <a:rPr lang="ru-RU" altLang="uk-UA" b="1" dirty="0" err="1"/>
              <a:t>кошти</a:t>
            </a:r>
            <a:r>
              <a:rPr lang="ru-RU" altLang="uk-UA" b="1" dirty="0"/>
              <a:t> </a:t>
            </a:r>
            <a:r>
              <a:rPr lang="ru-RU" altLang="uk-UA" b="1" dirty="0" err="1"/>
              <a:t>донорів</a:t>
            </a:r>
            <a:r>
              <a:rPr lang="ru-RU" altLang="uk-UA" b="1" dirty="0"/>
              <a:t> </a:t>
            </a:r>
            <a:r>
              <a:rPr lang="ru-RU" altLang="uk-UA" b="1" dirty="0" err="1"/>
              <a:t>чи</a:t>
            </a:r>
            <a:r>
              <a:rPr lang="ru-RU" altLang="uk-UA" b="1" dirty="0"/>
              <a:t> бюджету на </a:t>
            </a:r>
            <a:r>
              <a:rPr lang="ru-RU" altLang="uk-UA" b="1" dirty="0" err="1"/>
              <a:t>проведення</a:t>
            </a:r>
            <a:r>
              <a:rPr lang="ru-RU" altLang="uk-UA" b="1" dirty="0"/>
              <a:t> ремонту, </a:t>
            </a:r>
            <a:r>
              <a:rPr lang="ru-RU" altLang="uk-UA" b="1" dirty="0" err="1"/>
              <a:t>встановлення</a:t>
            </a:r>
            <a:r>
              <a:rPr lang="ru-RU" altLang="uk-UA" b="1" dirty="0"/>
              <a:t> </a:t>
            </a:r>
            <a:r>
              <a:rPr lang="ru-RU" altLang="uk-UA" b="1" dirty="0" err="1"/>
              <a:t>лічильників</a:t>
            </a:r>
            <a:r>
              <a:rPr lang="ru-RU" altLang="uk-UA" b="1" dirty="0"/>
              <a:t>, </a:t>
            </a:r>
            <a:r>
              <a:rPr lang="ru-RU" altLang="uk-UA" b="1" dirty="0" err="1"/>
              <a:t>тощо</a:t>
            </a:r>
            <a:r>
              <a:rPr lang="ru-RU" altLang="uk-UA" b="1" dirty="0"/>
              <a:t>.</a:t>
            </a:r>
            <a:endParaRPr lang="uk-UA" altLang="uk-UA" b="1" dirty="0"/>
          </a:p>
        </p:txBody>
      </p:sp>
    </p:spTree>
    <p:extLst>
      <p:ext uri="{BB962C8B-B14F-4D97-AF65-F5344CB8AC3E}">
        <p14:creationId xmlns:p14="http://schemas.microsoft.com/office/powerpoint/2010/main" val="345646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15870</TotalTime>
  <Words>397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Kostyantyn Kamma</dc:creator>
  <cp:lastModifiedBy>Kostyantyn Kamma</cp:lastModifiedBy>
  <cp:revision>24</cp:revision>
  <dcterms:created xsi:type="dcterms:W3CDTF">2019-01-31T14:25:22Z</dcterms:created>
  <dcterms:modified xsi:type="dcterms:W3CDTF">2019-02-12T07:16:52Z</dcterms:modified>
</cp:coreProperties>
</file>